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72" r:id="rId2"/>
  </p:sldMasterIdLst>
  <p:notesMasterIdLst>
    <p:notesMasterId r:id="rId55"/>
  </p:notesMasterIdLst>
  <p:sldIdLst>
    <p:sldId id="349" r:id="rId3"/>
    <p:sldId id="327" r:id="rId4"/>
    <p:sldId id="325" r:id="rId5"/>
    <p:sldId id="335" r:id="rId6"/>
    <p:sldId id="329" r:id="rId7"/>
    <p:sldId id="334" r:id="rId8"/>
    <p:sldId id="311" r:id="rId9"/>
    <p:sldId id="357" r:id="rId10"/>
    <p:sldId id="267" r:id="rId11"/>
    <p:sldId id="257" r:id="rId12"/>
    <p:sldId id="291" r:id="rId13"/>
    <p:sldId id="281" r:id="rId14"/>
    <p:sldId id="282" r:id="rId15"/>
    <p:sldId id="283" r:id="rId16"/>
    <p:sldId id="397" r:id="rId17"/>
    <p:sldId id="390" r:id="rId18"/>
    <p:sldId id="284" r:id="rId19"/>
    <p:sldId id="360" r:id="rId20"/>
    <p:sldId id="361" r:id="rId21"/>
    <p:sldId id="364" r:id="rId22"/>
    <p:sldId id="365" r:id="rId23"/>
    <p:sldId id="367" r:id="rId24"/>
    <p:sldId id="392" r:id="rId25"/>
    <p:sldId id="393" r:id="rId26"/>
    <p:sldId id="394" r:id="rId27"/>
    <p:sldId id="289" r:id="rId28"/>
    <p:sldId id="298" r:id="rId29"/>
    <p:sldId id="299" r:id="rId30"/>
    <p:sldId id="395" r:id="rId31"/>
    <p:sldId id="370" r:id="rId32"/>
    <p:sldId id="398" r:id="rId33"/>
    <p:sldId id="351" r:id="rId34"/>
    <p:sldId id="374" r:id="rId35"/>
    <p:sldId id="375" r:id="rId36"/>
    <p:sldId id="376" r:id="rId37"/>
    <p:sldId id="377" r:id="rId38"/>
    <p:sldId id="378" r:id="rId39"/>
    <p:sldId id="379" r:id="rId40"/>
    <p:sldId id="371" r:id="rId41"/>
    <p:sldId id="380" r:id="rId42"/>
    <p:sldId id="381" r:id="rId43"/>
    <p:sldId id="382" r:id="rId44"/>
    <p:sldId id="384" r:id="rId45"/>
    <p:sldId id="399" r:id="rId46"/>
    <p:sldId id="383" r:id="rId47"/>
    <p:sldId id="385" r:id="rId48"/>
    <p:sldId id="386" r:id="rId49"/>
    <p:sldId id="406" r:id="rId50"/>
    <p:sldId id="407" r:id="rId51"/>
    <p:sldId id="387" r:id="rId52"/>
    <p:sldId id="388" r:id="rId53"/>
    <p:sldId id="389" r:id="rId54"/>
  </p:sldIdLst>
  <p:sldSz cx="13003213" cy="975201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9" autoAdjust="0"/>
    <p:restoredTop sz="62721"/>
  </p:normalViewPr>
  <p:slideViewPr>
    <p:cSldViewPr>
      <p:cViewPr varScale="1">
        <p:scale>
          <a:sx n="51" d="100"/>
          <a:sy n="51" d="100"/>
        </p:scale>
        <p:origin x="2736" y="2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plus>
            <c:min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94-45E7-997A-59B66E195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fixedVal"/>
            <c:noEndCap val="0"/>
            <c:val val="2.15"/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A-CF49-8C61-35AC704522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plus>
            <c:min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FF-4A4D-A7CA-EC88F145B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fixedVal"/>
            <c:noEndCap val="0"/>
            <c:val val="2.15"/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1-9C40-86D9-076158E6B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3ED16-45C7-4E3A-9D97-AD70D472CD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F2A534-40B8-4EAD-BB1A-1638A5349E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Descriptive Statistics </a:t>
          </a:r>
        </a:p>
      </dgm:t>
    </dgm:pt>
    <dgm:pt modelId="{C164FBAC-8F53-45DD-888E-E278AA4E8C22}" type="parTrans" cxnId="{A25B7A4C-6B99-48F0-B24B-F07C821E831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8FFBE7-7C91-49AE-9D99-C2D17BE1C56C}" type="sibTrans" cxnId="{A25B7A4C-6B99-48F0-B24B-F07C821E831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845629-671C-4598-BF64-43C0187FB8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Visualizing data </a:t>
          </a:r>
        </a:p>
      </dgm:t>
    </dgm:pt>
    <dgm:pt modelId="{E7B82E84-8056-4A2D-A344-C95008E9FFEF}" type="parTrans" cxnId="{971A062F-C0DA-4320-AD56-B81B330D9148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E3F6B8-5276-4F8F-BCD5-FE772EB6C868}" type="sibTrans" cxnId="{971A062F-C0DA-4320-AD56-B81B330D9148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2870A6-9359-4D9E-859B-C559EDF7D1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Pivot tables</a:t>
          </a:r>
        </a:p>
      </dgm:t>
    </dgm:pt>
    <dgm:pt modelId="{319E2CFD-3C97-4E8C-9B25-72C788AB1291}" type="parTrans" cxnId="{55D5488B-6391-48A0-9F72-2247E8258B9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FD786A-6AF9-40E8-A7D0-7A2976575F09}" type="sibTrans" cxnId="{55D5488B-6391-48A0-9F72-2247E8258B9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6FBD9-A071-450E-AA1B-D946F3D2A75A}" type="pres">
      <dgm:prSet presAssocID="{BD63ED16-45C7-4E3A-9D97-AD70D472CD0B}" presName="root" presStyleCnt="0">
        <dgm:presLayoutVars>
          <dgm:dir/>
          <dgm:resizeHandles val="exact"/>
        </dgm:presLayoutVars>
      </dgm:prSet>
      <dgm:spPr/>
    </dgm:pt>
    <dgm:pt modelId="{A6E6B66F-6543-4835-A19B-7AAEC5D92ADC}" type="pres">
      <dgm:prSet presAssocID="{D2F2A534-40B8-4EAD-BB1A-1638A5349EDB}" presName="compNode" presStyleCnt="0"/>
      <dgm:spPr/>
    </dgm:pt>
    <dgm:pt modelId="{DCEC576A-D6E6-4B53-8A08-1479709DBFC7}" type="pres">
      <dgm:prSet presAssocID="{D2F2A534-40B8-4EAD-BB1A-1638A5349E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983ED31-75EA-4186-88B4-3EC12DF4E955}" type="pres">
      <dgm:prSet presAssocID="{D2F2A534-40B8-4EAD-BB1A-1638A5349EDB}" presName="spaceRect" presStyleCnt="0"/>
      <dgm:spPr/>
    </dgm:pt>
    <dgm:pt modelId="{A94FF9F2-1CC5-4D0D-9C24-8F40FC48D801}" type="pres">
      <dgm:prSet presAssocID="{D2F2A534-40B8-4EAD-BB1A-1638A5349EDB}" presName="textRect" presStyleLbl="revTx" presStyleIdx="0" presStyleCnt="3">
        <dgm:presLayoutVars>
          <dgm:chMax val="1"/>
          <dgm:chPref val="1"/>
        </dgm:presLayoutVars>
      </dgm:prSet>
      <dgm:spPr/>
    </dgm:pt>
    <dgm:pt modelId="{FC878A26-CCF7-42B8-9594-2B8FC0390F38}" type="pres">
      <dgm:prSet presAssocID="{DB8FFBE7-7C91-49AE-9D99-C2D17BE1C56C}" presName="sibTrans" presStyleCnt="0"/>
      <dgm:spPr/>
    </dgm:pt>
    <dgm:pt modelId="{472CFC48-6258-467B-9AC5-84D08B521F5E}" type="pres">
      <dgm:prSet presAssocID="{AF845629-671C-4598-BF64-43C0187FB87B}" presName="compNode" presStyleCnt="0"/>
      <dgm:spPr/>
    </dgm:pt>
    <dgm:pt modelId="{14D31E2F-2CEB-49BD-A4AC-A962221AE0F3}" type="pres">
      <dgm:prSet presAssocID="{AF845629-671C-4598-BF64-43C0187FB8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0060EDD6-EA0D-4C79-85A0-EF36BF936E1A}" type="pres">
      <dgm:prSet presAssocID="{AF845629-671C-4598-BF64-43C0187FB87B}" presName="spaceRect" presStyleCnt="0"/>
      <dgm:spPr/>
    </dgm:pt>
    <dgm:pt modelId="{5E9A750A-0F06-469D-83FC-F8E99A1963B8}" type="pres">
      <dgm:prSet presAssocID="{AF845629-671C-4598-BF64-43C0187FB87B}" presName="textRect" presStyleLbl="revTx" presStyleIdx="1" presStyleCnt="3">
        <dgm:presLayoutVars>
          <dgm:chMax val="1"/>
          <dgm:chPref val="1"/>
        </dgm:presLayoutVars>
      </dgm:prSet>
      <dgm:spPr/>
    </dgm:pt>
    <dgm:pt modelId="{AF665E17-C383-40FF-9886-C4701FB8D2FA}" type="pres">
      <dgm:prSet presAssocID="{DDE3F6B8-5276-4F8F-BCD5-FE772EB6C868}" presName="sibTrans" presStyleCnt="0"/>
      <dgm:spPr/>
    </dgm:pt>
    <dgm:pt modelId="{6200063B-0D4F-41F3-AE6B-141649A65691}" type="pres">
      <dgm:prSet presAssocID="{E82870A6-9359-4D9E-859B-C559EDF7D15D}" presName="compNode" presStyleCnt="0"/>
      <dgm:spPr/>
    </dgm:pt>
    <dgm:pt modelId="{D1C29471-02FE-4747-91A0-557E25A2C164}" type="pres">
      <dgm:prSet presAssocID="{E82870A6-9359-4D9E-859B-C559EDF7D1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3162D5C-6E58-40B6-9373-95C33F00B4CF}" type="pres">
      <dgm:prSet presAssocID="{E82870A6-9359-4D9E-859B-C559EDF7D15D}" presName="spaceRect" presStyleCnt="0"/>
      <dgm:spPr/>
    </dgm:pt>
    <dgm:pt modelId="{6DD462A7-AAF9-4EC7-AF7B-BDE7E36BB8D3}" type="pres">
      <dgm:prSet presAssocID="{E82870A6-9359-4D9E-859B-C559EDF7D1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014012-9732-48BB-A0F8-4B56B80E126C}" type="presOf" srcId="{D2F2A534-40B8-4EAD-BB1A-1638A5349EDB}" destId="{A94FF9F2-1CC5-4D0D-9C24-8F40FC48D801}" srcOrd="0" destOrd="0" presId="urn:microsoft.com/office/officeart/2018/2/layout/IconLabelList"/>
    <dgm:cxn modelId="{22A0BD20-8917-4FDD-B327-80B95099E17F}" type="presOf" srcId="{BD63ED16-45C7-4E3A-9D97-AD70D472CD0B}" destId="{9386FBD9-A071-450E-AA1B-D946F3D2A75A}" srcOrd="0" destOrd="0" presId="urn:microsoft.com/office/officeart/2018/2/layout/IconLabelList"/>
    <dgm:cxn modelId="{971A062F-C0DA-4320-AD56-B81B330D9148}" srcId="{BD63ED16-45C7-4E3A-9D97-AD70D472CD0B}" destId="{AF845629-671C-4598-BF64-43C0187FB87B}" srcOrd="1" destOrd="0" parTransId="{E7B82E84-8056-4A2D-A344-C95008E9FFEF}" sibTransId="{DDE3F6B8-5276-4F8F-BCD5-FE772EB6C868}"/>
    <dgm:cxn modelId="{A25B7A4C-6B99-48F0-B24B-F07C821E831A}" srcId="{BD63ED16-45C7-4E3A-9D97-AD70D472CD0B}" destId="{D2F2A534-40B8-4EAD-BB1A-1638A5349EDB}" srcOrd="0" destOrd="0" parTransId="{C164FBAC-8F53-45DD-888E-E278AA4E8C22}" sibTransId="{DB8FFBE7-7C91-49AE-9D99-C2D17BE1C56C}"/>
    <dgm:cxn modelId="{55D5488B-6391-48A0-9F72-2247E8258B91}" srcId="{BD63ED16-45C7-4E3A-9D97-AD70D472CD0B}" destId="{E82870A6-9359-4D9E-859B-C559EDF7D15D}" srcOrd="2" destOrd="0" parTransId="{319E2CFD-3C97-4E8C-9B25-72C788AB1291}" sibTransId="{61FD786A-6AF9-40E8-A7D0-7A2976575F09}"/>
    <dgm:cxn modelId="{357AB69F-F40C-40A4-B640-BBDC56BB4F29}" type="presOf" srcId="{AF845629-671C-4598-BF64-43C0187FB87B}" destId="{5E9A750A-0F06-469D-83FC-F8E99A1963B8}" srcOrd="0" destOrd="0" presId="urn:microsoft.com/office/officeart/2018/2/layout/IconLabelList"/>
    <dgm:cxn modelId="{B55506E8-E037-4A47-8E2B-34BEB5DF9B43}" type="presOf" srcId="{E82870A6-9359-4D9E-859B-C559EDF7D15D}" destId="{6DD462A7-AAF9-4EC7-AF7B-BDE7E36BB8D3}" srcOrd="0" destOrd="0" presId="urn:microsoft.com/office/officeart/2018/2/layout/IconLabelList"/>
    <dgm:cxn modelId="{8E71F427-1C3F-4004-AF88-99CACBB3AE9B}" type="presParOf" srcId="{9386FBD9-A071-450E-AA1B-D946F3D2A75A}" destId="{A6E6B66F-6543-4835-A19B-7AAEC5D92ADC}" srcOrd="0" destOrd="0" presId="urn:microsoft.com/office/officeart/2018/2/layout/IconLabelList"/>
    <dgm:cxn modelId="{E15C4306-D960-417A-A968-2640AED041E9}" type="presParOf" srcId="{A6E6B66F-6543-4835-A19B-7AAEC5D92ADC}" destId="{DCEC576A-D6E6-4B53-8A08-1479709DBFC7}" srcOrd="0" destOrd="0" presId="urn:microsoft.com/office/officeart/2018/2/layout/IconLabelList"/>
    <dgm:cxn modelId="{6E55A12B-B915-4121-9861-82DB8162084A}" type="presParOf" srcId="{A6E6B66F-6543-4835-A19B-7AAEC5D92ADC}" destId="{8983ED31-75EA-4186-88B4-3EC12DF4E955}" srcOrd="1" destOrd="0" presId="urn:microsoft.com/office/officeart/2018/2/layout/IconLabelList"/>
    <dgm:cxn modelId="{590A2204-F4A0-4ABC-92EB-AFF38F9A8AC6}" type="presParOf" srcId="{A6E6B66F-6543-4835-A19B-7AAEC5D92ADC}" destId="{A94FF9F2-1CC5-4D0D-9C24-8F40FC48D801}" srcOrd="2" destOrd="0" presId="urn:microsoft.com/office/officeart/2018/2/layout/IconLabelList"/>
    <dgm:cxn modelId="{EC1491E4-9EDE-44D9-8680-C6A08F3C41F3}" type="presParOf" srcId="{9386FBD9-A071-450E-AA1B-D946F3D2A75A}" destId="{FC878A26-CCF7-42B8-9594-2B8FC0390F38}" srcOrd="1" destOrd="0" presId="urn:microsoft.com/office/officeart/2018/2/layout/IconLabelList"/>
    <dgm:cxn modelId="{8B31FCBA-AC82-4C42-9A6B-7B4ED23C17B8}" type="presParOf" srcId="{9386FBD9-A071-450E-AA1B-D946F3D2A75A}" destId="{472CFC48-6258-467B-9AC5-84D08B521F5E}" srcOrd="2" destOrd="0" presId="urn:microsoft.com/office/officeart/2018/2/layout/IconLabelList"/>
    <dgm:cxn modelId="{916D6F55-F1B6-4804-8687-4D3D8B8C115A}" type="presParOf" srcId="{472CFC48-6258-467B-9AC5-84D08B521F5E}" destId="{14D31E2F-2CEB-49BD-A4AC-A962221AE0F3}" srcOrd="0" destOrd="0" presId="urn:microsoft.com/office/officeart/2018/2/layout/IconLabelList"/>
    <dgm:cxn modelId="{47FE3FA4-8ACD-4802-B472-C4D9814B41CF}" type="presParOf" srcId="{472CFC48-6258-467B-9AC5-84D08B521F5E}" destId="{0060EDD6-EA0D-4C79-85A0-EF36BF936E1A}" srcOrd="1" destOrd="0" presId="urn:microsoft.com/office/officeart/2018/2/layout/IconLabelList"/>
    <dgm:cxn modelId="{353D9EFC-0931-4EBE-B20B-B9EBDA7ACE1A}" type="presParOf" srcId="{472CFC48-6258-467B-9AC5-84D08B521F5E}" destId="{5E9A750A-0F06-469D-83FC-F8E99A1963B8}" srcOrd="2" destOrd="0" presId="urn:microsoft.com/office/officeart/2018/2/layout/IconLabelList"/>
    <dgm:cxn modelId="{B2C2072D-FDF2-4DA7-9C38-35A43EB02239}" type="presParOf" srcId="{9386FBD9-A071-450E-AA1B-D946F3D2A75A}" destId="{AF665E17-C383-40FF-9886-C4701FB8D2FA}" srcOrd="3" destOrd="0" presId="urn:microsoft.com/office/officeart/2018/2/layout/IconLabelList"/>
    <dgm:cxn modelId="{E23C5DF0-5887-43D6-B98F-DCD689562040}" type="presParOf" srcId="{9386FBD9-A071-450E-AA1B-D946F3D2A75A}" destId="{6200063B-0D4F-41F3-AE6B-141649A65691}" srcOrd="4" destOrd="0" presId="urn:microsoft.com/office/officeart/2018/2/layout/IconLabelList"/>
    <dgm:cxn modelId="{6E4281FE-6BCA-43B6-84B2-387C78DF6DAF}" type="presParOf" srcId="{6200063B-0D4F-41F3-AE6B-141649A65691}" destId="{D1C29471-02FE-4747-91A0-557E25A2C164}" srcOrd="0" destOrd="0" presId="urn:microsoft.com/office/officeart/2018/2/layout/IconLabelList"/>
    <dgm:cxn modelId="{5B562F49-024E-4BC1-A1BC-12721ABE778B}" type="presParOf" srcId="{6200063B-0D4F-41F3-AE6B-141649A65691}" destId="{E3162D5C-6E58-40B6-9373-95C33F00B4CF}" srcOrd="1" destOrd="0" presId="urn:microsoft.com/office/officeart/2018/2/layout/IconLabelList"/>
    <dgm:cxn modelId="{FE039BDF-364C-42A2-8AFC-8A36EAB8D9F8}" type="presParOf" srcId="{6200063B-0D4F-41F3-AE6B-141649A65691}" destId="{6DD462A7-AAF9-4EC7-AF7B-BDE7E36BB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C576A-D6E6-4B53-8A08-1479709DBFC7}">
      <dsp:nvSpPr>
        <dsp:cNvPr id="0" name=""/>
        <dsp:cNvSpPr/>
      </dsp:nvSpPr>
      <dsp:spPr>
        <a:xfrm>
          <a:off x="1164786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FF9F2-1CC5-4D0D-9C24-8F40FC48D801}">
      <dsp:nvSpPr>
        <dsp:cNvPr id="0" name=""/>
        <dsp:cNvSpPr/>
      </dsp:nvSpPr>
      <dsp:spPr>
        <a:xfrm>
          <a:off x="244332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Descriptive Statistics </a:t>
          </a:r>
        </a:p>
      </dsp:txBody>
      <dsp:txXfrm>
        <a:off x="244332" y="3806772"/>
        <a:ext cx="3347103" cy="720000"/>
      </dsp:txXfrm>
    </dsp:sp>
    <dsp:sp modelId="{14D31E2F-2CEB-49BD-A4AC-A962221AE0F3}">
      <dsp:nvSpPr>
        <dsp:cNvPr id="0" name=""/>
        <dsp:cNvSpPr/>
      </dsp:nvSpPr>
      <dsp:spPr>
        <a:xfrm>
          <a:off x="5097633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A750A-0F06-469D-83FC-F8E99A1963B8}">
      <dsp:nvSpPr>
        <dsp:cNvPr id="0" name=""/>
        <dsp:cNvSpPr/>
      </dsp:nvSpPr>
      <dsp:spPr>
        <a:xfrm>
          <a:off x="4177179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Visualizing data </a:t>
          </a:r>
        </a:p>
      </dsp:txBody>
      <dsp:txXfrm>
        <a:off x="4177179" y="3806772"/>
        <a:ext cx="3347103" cy="720000"/>
      </dsp:txXfrm>
    </dsp:sp>
    <dsp:sp modelId="{D1C29471-02FE-4747-91A0-557E25A2C164}">
      <dsp:nvSpPr>
        <dsp:cNvPr id="0" name=""/>
        <dsp:cNvSpPr/>
      </dsp:nvSpPr>
      <dsp:spPr>
        <a:xfrm>
          <a:off x="9030479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462A7-AAF9-4EC7-AF7B-BDE7E36BB8D3}">
      <dsp:nvSpPr>
        <dsp:cNvPr id="0" name=""/>
        <dsp:cNvSpPr/>
      </dsp:nvSpPr>
      <dsp:spPr>
        <a:xfrm>
          <a:off x="8110026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Pivot tables</a:t>
          </a:r>
        </a:p>
      </dsp:txBody>
      <dsp:txXfrm>
        <a:off x="8110026" y="3806772"/>
        <a:ext cx="334710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302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17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49937" cy="431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54C161D6-83BF-7017-C09B-BCCC7988D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F4D61E2-12B5-F6A4-7478-0756552FC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36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3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76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596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514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05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46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59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86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6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41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03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68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1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00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39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77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52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0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67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3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1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29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33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Box Components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Box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Represents the interquartile range (IQR).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Lower boundary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First quartile (Q1 or the 25th percentile).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Upper boundary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Third quartile (Q3 or the 75th percentile).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Line inside the box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Median (Q2 or the 50th percentile).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Whiskers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Represent the range for the bulk of the data.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Lower whisker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Extends to the smallest data point within (1.5 \text{IQR}) of Q1.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Upper whisker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Extends to the largest data point within (1.5 \text{IQR}) of Q3.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system-ui"/>
              </a:rPr>
              <a:t>Outliers</a:t>
            </a:r>
            <a:r>
              <a:rPr lang="en-US" b="0" i="0" dirty="0">
                <a:solidFill>
                  <a:srgbClr val="444444"/>
                </a:solidFill>
                <a:effectLst/>
                <a:latin typeface="system-ui"/>
              </a:rPr>
              <a:t>: Data points outside the whiskers, usually indicated with dots or other markers.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08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0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5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7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1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9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1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34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28950"/>
            <a:ext cx="11053763" cy="2090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6088"/>
            <a:ext cx="9101137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11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6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88938"/>
            <a:ext cx="2924175" cy="8328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88938"/>
            <a:ext cx="8624888" cy="8328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984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29446"/>
            <a:ext cx="11052731" cy="2090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6141"/>
            <a:ext cx="9102249" cy="2492181"/>
          </a:xfrm>
        </p:spPr>
        <p:txBody>
          <a:bodyPr/>
          <a:lstStyle>
            <a:lvl1pPr marL="0" indent="0" algn="ctr">
              <a:buNone/>
              <a:defRPr/>
            </a:lvl1pPr>
            <a:lvl2pPr marL="650138" indent="0" algn="ctr">
              <a:buNone/>
              <a:defRPr/>
            </a:lvl2pPr>
            <a:lvl3pPr marL="1300277" indent="0" algn="ctr">
              <a:buNone/>
              <a:defRPr/>
            </a:lvl3pPr>
            <a:lvl4pPr marL="1950415" indent="0" algn="ctr">
              <a:buNone/>
              <a:defRPr/>
            </a:lvl4pPr>
            <a:lvl5pPr marL="2600554" indent="0" algn="ctr">
              <a:buNone/>
              <a:defRPr/>
            </a:lvl5pPr>
            <a:lvl6pPr marL="3250692" indent="0" algn="ctr">
              <a:buNone/>
              <a:defRPr/>
            </a:lvl6pPr>
            <a:lvl7pPr marL="3900830" indent="0" algn="ctr">
              <a:buNone/>
              <a:defRPr/>
            </a:lvl7pPr>
            <a:lvl8pPr marL="4550969" indent="0" algn="ctr">
              <a:buNone/>
              <a:defRPr/>
            </a:lvl8pPr>
            <a:lvl9pPr marL="520110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1E70518C-1FB2-4B7F-92ED-8735684CF5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08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305DE29-D8E3-44D2-A4D7-594A6D5B8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36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6572"/>
            <a:ext cx="11052731" cy="1936858"/>
          </a:xfrm>
        </p:spPr>
        <p:txBody>
          <a:bodyPr anchor="t"/>
          <a:lstStyle>
            <a:lvl1pPr algn="l">
              <a:defRPr sz="568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3320"/>
            <a:ext cx="11052731" cy="2133252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138" indent="0">
              <a:buNone/>
              <a:defRPr sz="2560"/>
            </a:lvl2pPr>
            <a:lvl3pPr marL="1300277" indent="0">
              <a:buNone/>
              <a:defRPr sz="2275"/>
            </a:lvl3pPr>
            <a:lvl4pPr marL="1950415" indent="0">
              <a:buNone/>
              <a:defRPr sz="1991"/>
            </a:lvl4pPr>
            <a:lvl5pPr marL="2600554" indent="0">
              <a:buNone/>
              <a:defRPr sz="1991"/>
            </a:lvl5pPr>
            <a:lvl6pPr marL="3250692" indent="0">
              <a:buNone/>
              <a:defRPr sz="1991"/>
            </a:lvl6pPr>
            <a:lvl7pPr marL="3900830" indent="0">
              <a:buNone/>
              <a:defRPr sz="1991"/>
            </a:lvl7pPr>
            <a:lvl8pPr marL="4550969" indent="0">
              <a:buNone/>
              <a:defRPr sz="1991"/>
            </a:lvl8pPr>
            <a:lvl9pPr marL="5201107" indent="0">
              <a:buNone/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7E1E72B-F0F5-4F2F-B3E6-7F45066AEA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95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241" y="2817248"/>
            <a:ext cx="5418005" cy="585120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7" y="2817248"/>
            <a:ext cx="5418005" cy="585120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ED65BB56-1E41-49A7-99D1-EAC19096A1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1" y="390532"/>
            <a:ext cx="11702892" cy="162533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2916"/>
            <a:ext cx="5745344" cy="90973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2652"/>
            <a:ext cx="5745344" cy="5618695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2916"/>
            <a:ext cx="5747601" cy="90973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2652"/>
            <a:ext cx="5747601" cy="5618695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13F1AB18-4FEF-4798-A150-7144AEDECA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181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0A24391F-5F91-4EB2-90C3-2ECA93D0CD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47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686D1276-0F45-4511-837F-48B1DF36A9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776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275"/>
            <a:ext cx="4277967" cy="1652424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275"/>
            <a:ext cx="7269157" cy="8323073"/>
          </a:xfrm>
        </p:spPr>
        <p:txBody>
          <a:bodyPr/>
          <a:lstStyle>
            <a:lvl1pPr>
              <a:defRPr sz="4550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0700"/>
            <a:ext cx="4277967" cy="6670648"/>
          </a:xfrm>
        </p:spPr>
        <p:txBody>
          <a:bodyPr/>
          <a:lstStyle>
            <a:lvl1pPr marL="0" indent="0">
              <a:buNone/>
              <a:defRPr sz="1991"/>
            </a:lvl1pPr>
            <a:lvl2pPr marL="650138" indent="0">
              <a:buNone/>
              <a:defRPr sz="1706"/>
            </a:lvl2pPr>
            <a:lvl3pPr marL="1300277" indent="0">
              <a:buNone/>
              <a:defRPr sz="1422"/>
            </a:lvl3pPr>
            <a:lvl4pPr marL="1950415" indent="0">
              <a:buNone/>
              <a:defRPr sz="1280"/>
            </a:lvl4pPr>
            <a:lvl5pPr marL="2600554" indent="0">
              <a:buNone/>
              <a:defRPr sz="1280"/>
            </a:lvl5pPr>
            <a:lvl6pPr marL="3250692" indent="0">
              <a:buNone/>
              <a:defRPr sz="1280"/>
            </a:lvl6pPr>
            <a:lvl7pPr marL="3900830" indent="0">
              <a:buNone/>
              <a:defRPr sz="1280"/>
            </a:lvl7pPr>
            <a:lvl8pPr marL="4550969" indent="0">
              <a:buNone/>
              <a:defRPr sz="1280"/>
            </a:lvl8pPr>
            <a:lvl9pPr marL="5201107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39DDA9BE-3A82-4926-9EC6-737D1D26BB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3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buFont typeface="Comic Sans MS" pitchFamily="66" charset="0"/>
              <a:buChar char="–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569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6409"/>
            <a:ext cx="7801928" cy="805896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360"/>
            <a:ext cx="7801928" cy="5851208"/>
          </a:xfrm>
        </p:spPr>
        <p:txBody>
          <a:bodyPr/>
          <a:lstStyle>
            <a:lvl1pPr marL="0" indent="0">
              <a:buNone/>
              <a:defRPr sz="4550"/>
            </a:lvl1pPr>
            <a:lvl2pPr marL="650138" indent="0">
              <a:buNone/>
              <a:defRPr sz="3982"/>
            </a:lvl2pPr>
            <a:lvl3pPr marL="1300277" indent="0">
              <a:buNone/>
              <a:defRPr sz="3413"/>
            </a:lvl3pPr>
            <a:lvl4pPr marL="1950415" indent="0">
              <a:buNone/>
              <a:defRPr sz="2844"/>
            </a:lvl4pPr>
            <a:lvl5pPr marL="2600554" indent="0">
              <a:buNone/>
              <a:defRPr sz="2844"/>
            </a:lvl5pPr>
            <a:lvl6pPr marL="3250692" indent="0">
              <a:buNone/>
              <a:defRPr sz="2844"/>
            </a:lvl6pPr>
            <a:lvl7pPr marL="3900830" indent="0">
              <a:buNone/>
              <a:defRPr sz="2844"/>
            </a:lvl7pPr>
            <a:lvl8pPr marL="4550969" indent="0">
              <a:buNone/>
              <a:defRPr sz="2844"/>
            </a:lvl8pPr>
            <a:lvl9pPr marL="5201107" indent="0">
              <a:buNone/>
              <a:defRPr sz="284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2306"/>
            <a:ext cx="7801928" cy="1144506"/>
          </a:xfrm>
        </p:spPr>
        <p:txBody>
          <a:bodyPr/>
          <a:lstStyle>
            <a:lvl1pPr marL="0" indent="0">
              <a:buNone/>
              <a:defRPr sz="1991"/>
            </a:lvl1pPr>
            <a:lvl2pPr marL="650138" indent="0">
              <a:buNone/>
              <a:defRPr sz="1706"/>
            </a:lvl2pPr>
            <a:lvl3pPr marL="1300277" indent="0">
              <a:buNone/>
              <a:defRPr sz="1422"/>
            </a:lvl3pPr>
            <a:lvl4pPr marL="1950415" indent="0">
              <a:buNone/>
              <a:defRPr sz="1280"/>
            </a:lvl4pPr>
            <a:lvl5pPr marL="2600554" indent="0">
              <a:buNone/>
              <a:defRPr sz="1280"/>
            </a:lvl5pPr>
            <a:lvl6pPr marL="3250692" indent="0">
              <a:buNone/>
              <a:defRPr sz="1280"/>
            </a:lvl6pPr>
            <a:lvl7pPr marL="3900830" indent="0">
              <a:buNone/>
              <a:defRPr sz="1280"/>
            </a:lvl7pPr>
            <a:lvl8pPr marL="4550969" indent="0">
              <a:buNone/>
              <a:defRPr sz="1280"/>
            </a:lvl8pPr>
            <a:lvl9pPr marL="5201107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7C9DF5A-037E-48A1-B71B-3D896EDF0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077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6BD523A5-A3D8-4539-A07C-FD937F5DE0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807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789" y="866846"/>
            <a:ext cx="2763183" cy="7801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241" y="866846"/>
            <a:ext cx="8072828" cy="7801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C46409B5-E4C1-45B8-8D60-1B15C99846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0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5863"/>
            <a:ext cx="11052175" cy="1938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2175" cy="21320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82825"/>
            <a:ext cx="5773738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282825"/>
            <a:ext cx="5775325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04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1463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67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6750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70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19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58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6725" cy="1651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175" y="388938"/>
            <a:ext cx="7269163" cy="8321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39938"/>
            <a:ext cx="4276725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8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938" y="6826250"/>
            <a:ext cx="7802562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7938" y="871538"/>
            <a:ext cx="7802562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7938" y="7632700"/>
            <a:ext cx="7802562" cy="1144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158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0875" y="388938"/>
            <a:ext cx="1170146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5" y="2282825"/>
            <a:ext cx="11701463" cy="643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spc="300">
          <a:solidFill>
            <a:srgbClr val="FFFF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9pPr>
    </p:titleStyle>
    <p:bodyStyle>
      <a:lvl1pPr marL="342900" indent="-3429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36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Comic Sans MS" panose="030F0702030302020204" pitchFamily="66" charset="0"/>
        <a:buChar char="–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Comic Sans MS" panose="030F0702030302020204" pitchFamily="66" charset="0"/>
        <a:buChar char="–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4725" y="866775"/>
            <a:ext cx="11053763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2817813"/>
            <a:ext cx="11053763" cy="584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4725" y="8885238"/>
            <a:ext cx="27098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1300277">
              <a:defRPr sz="1991">
                <a:solidFill>
                  <a:srgbClr val="FFFF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413" y="8885238"/>
            <a:ext cx="4116387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1300277">
              <a:defRPr sz="1991">
                <a:solidFill>
                  <a:srgbClr val="FFFF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18625" y="8885238"/>
            <a:ext cx="27098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300277">
              <a:defRPr sz="199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0DA894-2752-4F2A-9327-D5D2A4B4D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5pPr>
      <a:lvl6pPr marL="650138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1300277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950415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2600554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5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39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924175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3575761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6pPr>
      <a:lvl7pPr marL="4225900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7pPr>
      <a:lvl8pPr marL="4876038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8pPr>
      <a:lvl9pPr marL="5526176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2237-020-00694-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0362BC6-81A8-007E-4DDE-B1D37262CDBD}"/>
              </a:ext>
            </a:extLst>
          </p:cNvPr>
          <p:cNvGrpSpPr>
            <a:grpSpLocks/>
          </p:cNvGrpSpPr>
          <p:nvPr/>
        </p:nvGrpSpPr>
        <p:grpSpPr bwMode="auto">
          <a:xfrm>
            <a:off x="800100" y="304800"/>
            <a:ext cx="11404601" cy="1801813"/>
            <a:chOff x="504" y="192"/>
            <a:chExt cx="7184" cy="1135"/>
          </a:xfrm>
          <a:noFill/>
        </p:grpSpPr>
        <p:sp>
          <p:nvSpPr>
            <p:cNvPr id="32775" name="Rectangle 7">
              <a:extLst>
                <a:ext uri="{FF2B5EF4-FFF2-40B4-BE49-F238E27FC236}">
                  <a16:creationId xmlns:a16="http://schemas.microsoft.com/office/drawing/2014/main" id="{EAB3FDC2-F8B5-1CB6-8F37-E95987D4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92"/>
              <a:ext cx="7184" cy="58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</a:tabLst>
                <a:defRPr/>
              </a:pPr>
              <a:r>
                <a:rPr lang="en-US" sz="4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ea typeface="MS Gothic" charset="-128"/>
                  <a:cs typeface="Calibri" pitchFamily="34" charset="0"/>
                </a:rPr>
                <a:t>MES 503 - Research methods and tools I</a:t>
              </a:r>
            </a:p>
          </p:txBody>
        </p:sp>
        <p:sp>
          <p:nvSpPr>
            <p:cNvPr id="32776" name="Rectangle 8">
              <a:extLst>
                <a:ext uri="{FF2B5EF4-FFF2-40B4-BE49-F238E27FC236}">
                  <a16:creationId xmlns:a16="http://schemas.microsoft.com/office/drawing/2014/main" id="{5CDC0B10-8915-325B-A3AF-8D0F34F3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623"/>
              <a:ext cx="3472" cy="7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4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ea typeface="MS Gothic" charset="-128"/>
                  <a:cs typeface="Calibri" pitchFamily="34" charset="0"/>
                </a:rPr>
                <a:t>Fall 2024</a:t>
              </a:r>
            </a:p>
          </p:txBody>
        </p:sp>
      </p:grpSp>
      <p:sp>
        <p:nvSpPr>
          <p:cNvPr id="32777" name="Rectangle 9">
            <a:extLst>
              <a:ext uri="{FF2B5EF4-FFF2-40B4-BE49-F238E27FC236}">
                <a16:creationId xmlns:a16="http://schemas.microsoft.com/office/drawing/2014/main" id="{401582E2-5E82-DC3C-F81E-F3C50C0F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05" y="7401460"/>
            <a:ext cx="1140460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</a:tabLst>
              <a:defRPr/>
            </a:pPr>
            <a:r>
              <a:rPr lang="en-US" sz="45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MS Gothic" charset="-128"/>
                <a:cs typeface="Calibri" pitchFamily="34" charset="0"/>
              </a:rPr>
              <a:t>Lab 2 – Descriptive Statistics, Visualizing data, 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</a:tabLst>
              <a:defRPr/>
            </a:pPr>
            <a:r>
              <a:rPr lang="en-US" sz="45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MS Gothic" charset="-128"/>
                <a:cs typeface="Calibri" pitchFamily="34" charset="0"/>
              </a:rPr>
              <a:t>and Pivot tables</a:t>
            </a:r>
          </a:p>
        </p:txBody>
      </p:sp>
      <p:pic>
        <p:nvPicPr>
          <p:cNvPr id="27652" name="Picture 4" descr="Copy of DSC02657">
            <a:extLst>
              <a:ext uri="{FF2B5EF4-FFF2-40B4-BE49-F238E27FC236}">
                <a16:creationId xmlns:a16="http://schemas.microsoft.com/office/drawing/2014/main" id="{381AF793-5C69-91A5-BDF4-9EF5C012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17" y="3016161"/>
            <a:ext cx="3202175" cy="426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0BC57-864E-3DBF-FCE4-E3D652F0B793}"/>
              </a:ext>
            </a:extLst>
          </p:cNvPr>
          <p:cNvSpPr txBox="1"/>
          <p:nvPr/>
        </p:nvSpPr>
        <p:spPr>
          <a:xfrm>
            <a:off x="3072606" y="2079553"/>
            <a:ext cx="6524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kern="0" dirty="0">
                <a:latin typeface="Gill Sans MT" panose="020B0502020104020203" pitchFamily="34" charset="77"/>
              </a:rPr>
              <a:t>instructor : Lauren Olinger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CFE7E-CC98-1385-C8D9-5CD6F5BC145F}"/>
              </a:ext>
            </a:extLst>
          </p:cNvPr>
          <p:cNvSpPr txBox="1"/>
          <p:nvPr/>
        </p:nvSpPr>
        <p:spPr>
          <a:xfrm>
            <a:off x="2909114" y="9104095"/>
            <a:ext cx="775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latin typeface="Gill Sans MT" panose="020B0502020104020203" pitchFamily="34" charset="77"/>
              </a:rPr>
              <a:t>some presentation materials made by Marilyn Brandt, Andrew </a:t>
            </a:r>
            <a:r>
              <a:rPr lang="en-US" sz="1800" kern="0" dirty="0" err="1">
                <a:latin typeface="Gill Sans MT" panose="020B0502020104020203" pitchFamily="34" charset="77"/>
              </a:rPr>
              <a:t>Heiss</a:t>
            </a:r>
            <a:r>
              <a:rPr lang="en-US" sz="1800" kern="0" dirty="0">
                <a:latin typeface="Gill Sans MT" panose="020B0502020104020203" pitchFamily="34" charset="77"/>
              </a:rPr>
              <a:t>, and others </a:t>
            </a:r>
            <a:endParaRPr lang="en-US" sz="1800" b="0" kern="0" dirty="0">
              <a:latin typeface="Gill Sans MT" panose="020B0502020104020203" pitchFamily="34" charset="77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8579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9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23411-12EE-44B2-8140-A1D56D131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8635" y="1568140"/>
                <a:ext cx="11149973" cy="52686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4800" b="0" dirty="0">
                    <a:solidFill>
                      <a:schemeClr val="bg1"/>
                    </a:solidFill>
                  </a:rPr>
                  <a:t>The </a:t>
                </a:r>
                <a:r>
                  <a:rPr lang="en-GB" sz="4800" b="0" i="1" u="sng" dirty="0">
                    <a:solidFill>
                      <a:schemeClr val="bg1"/>
                    </a:solidFill>
                  </a:rPr>
                  <a:t>Mean</a:t>
                </a:r>
                <a:r>
                  <a:rPr lang="en-GB" sz="4800" b="0" i="1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bg1"/>
                    </a:solidFill>
                  </a:rPr>
                  <a:t>)</a:t>
                </a:r>
                <a:r>
                  <a:rPr lang="en-GB" sz="4800" b="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Most commonly used statistic that tells us about the center of a data set.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involved in many statistical tests 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The </a:t>
                </a:r>
                <a:r>
                  <a:rPr lang="en-GB" b="0" dirty="0">
                    <a:solidFill>
                      <a:srgbClr val="FF0000"/>
                    </a:solidFill>
                  </a:rPr>
                  <a:t>sum of all values </a:t>
                </a:r>
                <a:r>
                  <a:rPr lang="en-GB" b="0" dirty="0">
                    <a:solidFill>
                      <a:schemeClr val="bg1"/>
                    </a:solidFill>
                  </a:rPr>
                  <a:t>divided by the </a:t>
                </a:r>
                <a:r>
                  <a:rPr lang="en-GB" b="0" dirty="0">
                    <a:solidFill>
                      <a:srgbClr val="00FFFF"/>
                    </a:solidFill>
                  </a:rPr>
                  <a:t>number of observations.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23411-12EE-44B2-8140-A1D56D131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8635" y="1568140"/>
                <a:ext cx="11149973" cy="5268601"/>
              </a:xfrm>
              <a:blipFill>
                <a:blip r:embed="rId3"/>
                <a:stretch>
                  <a:fillRect l="-3299" t="-3606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Example data set to show calculation of average">
            <a:extLst>
              <a:ext uri="{FF2B5EF4-FFF2-40B4-BE49-F238E27FC236}">
                <a16:creationId xmlns:a16="http://schemas.microsoft.com/office/drawing/2014/main" id="{B537D866-3059-472E-9931-6281269CC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09"/>
          <a:stretch/>
        </p:blipFill>
        <p:spPr>
          <a:xfrm>
            <a:off x="561602" y="5607142"/>
            <a:ext cx="7056496" cy="3306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9E414F-0AF6-47F9-80A4-9BD6481F4BC1}"/>
              </a:ext>
            </a:extLst>
          </p:cNvPr>
          <p:cNvSpPr txBox="1"/>
          <p:nvPr/>
        </p:nvSpPr>
        <p:spPr>
          <a:xfrm>
            <a:off x="3445129" y="6050480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4485B-AE7C-43E1-A7FF-8796AAA8C480}"/>
              </a:ext>
            </a:extLst>
          </p:cNvPr>
          <p:cNvSpPr txBox="1"/>
          <p:nvPr/>
        </p:nvSpPr>
        <p:spPr>
          <a:xfrm>
            <a:off x="5006198" y="6050479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1CABD-94F2-4672-8B96-4E4F73DDA8FA}"/>
              </a:ext>
            </a:extLst>
          </p:cNvPr>
          <p:cNvSpPr txBox="1"/>
          <p:nvPr/>
        </p:nvSpPr>
        <p:spPr>
          <a:xfrm>
            <a:off x="6281834" y="6051628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9BC77-78CF-4D2F-96BD-7573A13F8C70}"/>
              </a:ext>
            </a:extLst>
          </p:cNvPr>
          <p:cNvSpPr txBox="1"/>
          <p:nvPr/>
        </p:nvSpPr>
        <p:spPr>
          <a:xfrm>
            <a:off x="7666852" y="5695381"/>
            <a:ext cx="4284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=</a:t>
            </a:r>
            <a:r>
              <a:rPr lang="en-GB" sz="3200" dirty="0">
                <a:solidFill>
                  <a:srgbClr val="FF0000"/>
                </a:solidFill>
              </a:rPr>
              <a:t> 307 </a:t>
            </a:r>
            <a:r>
              <a:rPr lang="en-GB" sz="3200" dirty="0"/>
              <a:t>/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>
                <a:solidFill>
                  <a:srgbClr val="00FFFF"/>
                </a:solidFill>
              </a:rPr>
              <a:t>4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/>
              <a:t>= 76.75</a:t>
            </a:r>
          </a:p>
          <a:p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178CB-6052-C170-2D6B-489BACD855CD}"/>
              </a:ext>
            </a:extLst>
          </p:cNvPr>
          <p:cNvSpPr txBox="1"/>
          <p:nvPr/>
        </p:nvSpPr>
        <p:spPr>
          <a:xfrm>
            <a:off x="8099457" y="6269059"/>
            <a:ext cx="464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Mary’s mean score across 4 modules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C7D964-3B59-8F3C-6918-278E4A55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0411B-6DE8-CC96-9386-2FA4078079D7}"/>
                  </a:ext>
                </a:extLst>
              </p:cNvPr>
              <p:cNvSpPr txBox="1"/>
              <p:nvPr/>
            </p:nvSpPr>
            <p:spPr>
              <a:xfrm>
                <a:off x="8294932" y="7214297"/>
                <a:ext cx="4251858" cy="1810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0411B-6DE8-CC96-9386-2FA407807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932" y="7214297"/>
                <a:ext cx="4251858" cy="1810880"/>
              </a:xfrm>
              <a:prstGeom prst="rect">
                <a:avLst/>
              </a:prstGeom>
              <a:blipFill>
                <a:blip r:embed="rId5"/>
                <a:stretch>
                  <a:fillRect l="-3582" t="-86806" r="-6567" b="-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8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658D-36E4-4C0E-A82F-FFEFE6585C1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bonus: The </a:t>
            </a:r>
            <a:r>
              <a:rPr lang="en-US" sz="3600" b="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middle point of your ordered data.</a:t>
            </a: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 </a:t>
            </a:r>
            <a:r>
              <a:rPr lang="en-US" sz="28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1,3,10,5,8</a:t>
            </a:r>
          </a:p>
          <a:p>
            <a:pPr marL="0" indent="0">
              <a:buNone/>
            </a:pPr>
            <a:r>
              <a:rPr lang="en-US" sz="3600" b="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the observations</a:t>
            </a:r>
          </a:p>
          <a:p>
            <a:pPr marL="0" indent="0">
              <a:buNone/>
            </a:pP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sz="2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1,3,5,8,10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median is the number in the middle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median=5</a:t>
            </a:r>
          </a:p>
          <a:p>
            <a:pPr marL="0" indent="0">
              <a:buNone/>
            </a:pP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8E931-4E28-DC77-A8F8-15810E74EA31}"/>
              </a:ext>
            </a:extLst>
          </p:cNvPr>
          <p:cNvSpPr/>
          <p:nvPr/>
        </p:nvSpPr>
        <p:spPr>
          <a:xfrm>
            <a:off x="4887324" y="5717232"/>
            <a:ext cx="547482" cy="530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6" dirty="0"/>
              <a:t>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2ACEF9-0342-E3F3-42CF-6547ECE9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615560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B5B9-E160-4AEC-9071-F7AB40F0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Example:      </a:t>
                </a:r>
                <a:r>
                  <a:rPr lang="en-US" sz="3413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4,12,0,21,4,13 (n=6)</a:t>
                </a:r>
              </a:p>
              <a:p>
                <a:r>
                  <a:rPr lang="en-US" sz="4550" b="0" i="1" dirty="0">
                    <a:solidFill>
                      <a:schemeClr val="bg1"/>
                    </a:solidFill>
                  </a:rPr>
                  <a:t>Step1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: 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Order observations:</a:t>
                </a:r>
              </a:p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                    </a:t>
                </a:r>
                <a:r>
                  <a:rPr lang="en-US" sz="3413" b="0" dirty="0">
                    <a:solidFill>
                      <a:schemeClr val="bg1"/>
                    </a:solidFill>
                  </a:rPr>
                  <a:t>0,4,4,12,13,21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6 observations not a single point in the middle</a:t>
                </a:r>
              </a:p>
              <a:p>
                <a:pPr marL="0" indent="0">
                  <a:buNone/>
                </a:pPr>
                <a:endParaRPr lang="en-US" sz="3982" b="0" dirty="0">
                  <a:solidFill>
                    <a:schemeClr val="bg1"/>
                  </a:solidFill>
                </a:endParaRPr>
              </a:p>
              <a:p>
                <a:r>
                  <a:rPr lang="en-US" sz="4550" b="0" i="1" dirty="0">
                    <a:solidFill>
                      <a:schemeClr val="bg1"/>
                    </a:solidFill>
                  </a:rPr>
                  <a:t>Step 2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: 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Average the two middle points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4+12</m:t>
                        </m:r>
                      </m:num>
                      <m:den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550" b="0" dirty="0">
                    <a:solidFill>
                      <a:schemeClr val="bg1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B5B9-E160-4AEC-9071-F7AB40F0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03" t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369C363-4547-4525-BD5D-291F3FBD1116}"/>
              </a:ext>
            </a:extLst>
          </p:cNvPr>
          <p:cNvSpPr/>
          <p:nvPr/>
        </p:nvSpPr>
        <p:spPr>
          <a:xfrm>
            <a:off x="4749006" y="3733006"/>
            <a:ext cx="11430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CBBFA-F358-EF1D-4404-4A45F9FF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256570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A0B17-2484-4A54-814B-FA66CC2C4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Difference between Mean and Median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Both are single values that represent the center of a data set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median is more resilient to outliers</a:t>
                </a:r>
              </a:p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Example:      </a:t>
                </a:r>
                <a:r>
                  <a:rPr lang="en-US" sz="3413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3,1,4,2.5,50   (n=5)</a:t>
                </a:r>
              </a:p>
              <a:p>
                <a:r>
                  <a:rPr lang="en-US" sz="3982" b="0" i="1" dirty="0">
                    <a:solidFill>
                      <a:schemeClr val="bg1"/>
                    </a:solidFill>
                  </a:rPr>
                  <a:t>50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 is a value quite extreme compared to the rest (outlier)</a:t>
                </a:r>
              </a:p>
              <a:p>
                <a:pPr marL="0" indent="0">
                  <a:buNone/>
                </a:pPr>
                <a:endParaRPr lang="en-US" sz="3982" b="0" dirty="0">
                  <a:solidFill>
                    <a:schemeClr val="bg1"/>
                  </a:solidFill>
                </a:endParaRPr>
              </a:p>
              <a:p>
                <a:r>
                  <a:rPr lang="en-US" sz="4550" b="0" dirty="0">
                    <a:solidFill>
                      <a:schemeClr val="bg1"/>
                    </a:solidFill>
                  </a:rPr>
                  <a:t>Mean=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3+1+4+2.5+50</m:t>
                        </m:r>
                      </m:num>
                      <m:den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4550" b="0" dirty="0">
                    <a:solidFill>
                      <a:schemeClr val="bg1"/>
                    </a:solidFill>
                  </a:rPr>
                  <a:t>=12.1</a:t>
                </a:r>
              </a:p>
              <a:p>
                <a:r>
                  <a:rPr lang="en-US" sz="4550" b="0" dirty="0">
                    <a:solidFill>
                      <a:schemeClr val="bg1"/>
                    </a:solidFill>
                  </a:rPr>
                  <a:t>Median: 1,2.5,3,4,50   =3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A0B17-2484-4A54-814B-FA66CC2C4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78" t="-3740" r="-759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6A20528-9CBE-B502-1E91-031740D8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78935888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A20528-9CBE-B502-1E91-031740D8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pic>
        <p:nvPicPr>
          <p:cNvPr id="5122" name="Picture 2" descr="Infographic: How U.S. Family Incomes Have Grown Since the 1950s | Statista">
            <a:extLst>
              <a:ext uri="{FF2B5EF4-FFF2-40B4-BE49-F238E27FC236}">
                <a16:creationId xmlns:a16="http://schemas.microsoft.com/office/drawing/2014/main" id="{2E6C6586-5D6C-9C20-8EA9-132BD1C3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" y="1653540"/>
            <a:ext cx="10820400" cy="770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18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51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average of the squared differences from the mean.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E856F-08B0-6C17-70C7-3418E081E035}"/>
                  </a:ext>
                </a:extLst>
              </p:cNvPr>
              <p:cNvSpPr txBox="1"/>
              <p:nvPr/>
            </p:nvSpPr>
            <p:spPr>
              <a:xfrm>
                <a:off x="-1194594" y="6621248"/>
                <a:ext cx="14935200" cy="2470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8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E856F-08B0-6C17-70C7-3418E081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4594" y="6621248"/>
                <a:ext cx="14935200" cy="2470292"/>
              </a:xfrm>
              <a:prstGeom prst="rect">
                <a:avLst/>
              </a:prstGeom>
              <a:blipFill>
                <a:blip r:embed="rId4"/>
                <a:stretch>
                  <a:fillRect t="-84103" b="-7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2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average of the squared 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grpSp>
        <p:nvGrpSpPr>
          <p:cNvPr id="2" name="Group 1" descr="Graph demonstrating variance">
            <a:extLst>
              <a:ext uri="{FF2B5EF4-FFF2-40B4-BE49-F238E27FC236}">
                <a16:creationId xmlns:a16="http://schemas.microsoft.com/office/drawing/2014/main" id="{CA20C539-1F21-DBB2-B1DC-D3FCCCDA0867}"/>
              </a:ext>
            </a:extLst>
          </p:cNvPr>
          <p:cNvGrpSpPr/>
          <p:nvPr/>
        </p:nvGrpSpPr>
        <p:grpSpPr>
          <a:xfrm>
            <a:off x="4299743" y="5002307"/>
            <a:ext cx="4979978" cy="4282775"/>
            <a:chOff x="2525590" y="3411911"/>
            <a:chExt cx="3932360" cy="3309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BCAA6D-E530-9F39-A7B2-1FC4C217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A5AF58-5A56-5698-F180-50226BA06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258082-F657-BD2C-B6A9-380B6FE75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C1FF9F-777F-75D4-5381-B913636C6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0CDAEE-9122-C98C-79AE-DB94EFC116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AD64CA-700B-7AFE-78C5-6444C191E5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F43F1D-C599-8B5D-9269-30B3A7CF422B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9618357" y="4892408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28F8-6FF8-3AA2-B97E-495BDDFF690B}"/>
              </a:ext>
            </a:extLst>
          </p:cNvPr>
          <p:cNvSpPr txBox="1"/>
          <p:nvPr/>
        </p:nvSpPr>
        <p:spPr>
          <a:xfrm>
            <a:off x="9640630" y="8414210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b="1" dirty="0">
                <a:solidFill>
                  <a:srgbClr val="FF0000"/>
                </a:solidFill>
              </a:rPr>
              <a:t>Mean = 16kg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1BE22-E806-C7F2-4939-CF17EE1911E3}"/>
                  </a:ext>
                </a:extLst>
              </p:cNvPr>
              <p:cNvSpPr txBox="1"/>
              <p:nvPr/>
            </p:nvSpPr>
            <p:spPr>
              <a:xfrm>
                <a:off x="639054" y="6678843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21BE22-E806-C7F2-4939-CF17EE19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4" y="6678843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l="-1210" t="-83824" r="-4032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6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6347604" y="5176209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9151942" y="5176209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average of the squared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grpSp>
        <p:nvGrpSpPr>
          <p:cNvPr id="2" name="Group 1" descr="Graph demonstrating variance">
            <a:extLst>
              <a:ext uri="{FF2B5EF4-FFF2-40B4-BE49-F238E27FC236}">
                <a16:creationId xmlns:a16="http://schemas.microsoft.com/office/drawing/2014/main" id="{CA20C539-1F21-DBB2-B1DC-D3FCCCDA0867}"/>
              </a:ext>
            </a:extLst>
          </p:cNvPr>
          <p:cNvGrpSpPr/>
          <p:nvPr/>
        </p:nvGrpSpPr>
        <p:grpSpPr>
          <a:xfrm>
            <a:off x="1589789" y="6600352"/>
            <a:ext cx="3409657" cy="2989510"/>
            <a:chOff x="2525590" y="3411911"/>
            <a:chExt cx="3932360" cy="3309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BCAA6D-E530-9F39-A7B2-1FC4C217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A5AF58-5A56-5698-F180-50226BA06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258082-F657-BD2C-B6A9-380B6FE75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C1FF9F-777F-75D4-5381-B913636C6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0CDAEE-9122-C98C-79AE-DB94EFC116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AD64CA-700B-7AFE-78C5-6444C191E5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F43F1D-C599-8B5D-9269-30B3A7CF422B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5928F8-6FF8-3AA2-B97E-495BDDFF690B}"/>
              </a:ext>
            </a:extLst>
          </p:cNvPr>
          <p:cNvSpPr txBox="1"/>
          <p:nvPr/>
        </p:nvSpPr>
        <p:spPr>
          <a:xfrm>
            <a:off x="6369877" y="8698011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b="1" dirty="0">
                <a:solidFill>
                  <a:srgbClr val="FF0000"/>
                </a:solidFill>
              </a:rPr>
              <a:t>Mean = 16kg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9FAC94-2140-38AD-0BBF-6C880DF3C4E2}"/>
                  </a:ext>
                </a:extLst>
              </p:cNvPr>
              <p:cNvSpPr txBox="1"/>
              <p:nvPr/>
            </p:nvSpPr>
            <p:spPr>
              <a:xfrm>
                <a:off x="1528644" y="5445581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9FAC94-2140-38AD-0BBF-6C880DF3C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44" y="5445581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l="-1215" t="-81159" r="-4453" b="-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57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215900" y="456406"/>
            <a:ext cx="12573000" cy="1600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defRPr/>
            </a:pPr>
            <a: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  <a:t>US Virgin Islands Territorial Coral Reef Monitoring Program (TCRMP)</a:t>
            </a:r>
            <a:b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  <a:t>2002-present</a:t>
            </a:r>
          </a:p>
        </p:txBody>
      </p:sp>
      <p:pic>
        <p:nvPicPr>
          <p:cNvPr id="430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76" y="2717007"/>
            <a:ext cx="6323013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1806" y="2807891"/>
            <a:ext cx="5029200" cy="5510212"/>
          </a:xfrm>
          <a:prstGeom prst="rect">
            <a:avLst/>
          </a:prstGeom>
          <a:solidFill>
            <a:srgbClr val="2D2D8A">
              <a:lumMod val="50000"/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2286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Uses a modified </a:t>
            </a:r>
            <a:r>
              <a:rPr lang="en-US" altLang="en-US" sz="3200" b="1" kern="0" dirty="0">
                <a:solidFill>
                  <a:schemeClr val="bg1"/>
                </a:solidFill>
                <a:cs typeface="Arial" panose="020B0604020202020204" pitchFamily="34" charset="0"/>
              </a:rPr>
              <a:t>Atlantic and Gulf Rapid Reef Assessment (AGRAA) </a:t>
            </a: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methodology</a:t>
            </a:r>
          </a:p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b="1" kern="0" dirty="0">
                <a:solidFill>
                  <a:schemeClr val="bg1"/>
                </a:solidFill>
                <a:cs typeface="Arial" panose="020B0604020202020204" pitchFamily="34" charset="0"/>
              </a:rPr>
              <a:t>33 sites </a:t>
            </a: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across the USVI from 3 to 65 meters depth (10’ – 220’)</a:t>
            </a:r>
          </a:p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Collaborative partnership between NOAA, CZM, and UVI</a:t>
            </a: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28588" y="9069388"/>
            <a:ext cx="6249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kern="0" dirty="0">
                <a:solidFill>
                  <a:schemeClr val="bg1"/>
                </a:solidFill>
                <a:cs typeface="Arial" panose="020B0604020202020204" pitchFamily="34" charset="0"/>
              </a:rPr>
              <a:t>See: https://sites.google.com/site/usvitcrmp/ </a:t>
            </a:r>
            <a:endParaRPr lang="en-US" altLang="en-US" sz="8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6347604" y="5176209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9151942" y="5176209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average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grpSp>
        <p:nvGrpSpPr>
          <p:cNvPr id="2" name="Group 1" descr="Graph demonstrating variance">
            <a:extLst>
              <a:ext uri="{FF2B5EF4-FFF2-40B4-BE49-F238E27FC236}">
                <a16:creationId xmlns:a16="http://schemas.microsoft.com/office/drawing/2014/main" id="{CA20C539-1F21-DBB2-B1DC-D3FCCCDA0867}"/>
              </a:ext>
            </a:extLst>
          </p:cNvPr>
          <p:cNvGrpSpPr/>
          <p:nvPr/>
        </p:nvGrpSpPr>
        <p:grpSpPr>
          <a:xfrm>
            <a:off x="1589789" y="6600352"/>
            <a:ext cx="3409657" cy="2989510"/>
            <a:chOff x="2525590" y="3411911"/>
            <a:chExt cx="3932360" cy="3309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BCAA6D-E530-9F39-A7B2-1FC4C217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A5AF58-5A56-5698-F180-50226BA06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258082-F657-BD2C-B6A9-380B6FE75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C1FF9F-777F-75D4-5381-B913636C6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0CDAEE-9122-C98C-79AE-DB94EFC116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AD64CA-700B-7AFE-78C5-6444C191E5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F43F1D-C599-8B5D-9269-30B3A7CF422B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5928F8-6FF8-3AA2-B97E-495BDDFF690B}"/>
              </a:ext>
            </a:extLst>
          </p:cNvPr>
          <p:cNvSpPr txBox="1"/>
          <p:nvPr/>
        </p:nvSpPr>
        <p:spPr>
          <a:xfrm>
            <a:off x="6369877" y="8698011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b="1" dirty="0">
                <a:solidFill>
                  <a:srgbClr val="FF0000"/>
                </a:solidFill>
              </a:rPr>
              <a:t>Mean = 16kg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10268525" y="5187772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CFCC03-85DC-1940-9711-1EABB9364793}"/>
                  </a:ext>
                </a:extLst>
              </p:cNvPr>
              <p:cNvSpPr txBox="1"/>
              <p:nvPr/>
            </p:nvSpPr>
            <p:spPr>
              <a:xfrm>
                <a:off x="1879784" y="5365287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CFCC03-85DC-1940-9711-1EABB9364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4" y="5365287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l="-1210" t="-82609" r="-4435" b="-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80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9795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grpSp>
        <p:nvGrpSpPr>
          <p:cNvPr id="2" name="Group 1" descr="Graph demonstrating variance">
            <a:extLst>
              <a:ext uri="{FF2B5EF4-FFF2-40B4-BE49-F238E27FC236}">
                <a16:creationId xmlns:a16="http://schemas.microsoft.com/office/drawing/2014/main" id="{CA20C539-1F21-DBB2-B1DC-D3FCCCDA0867}"/>
              </a:ext>
            </a:extLst>
          </p:cNvPr>
          <p:cNvGrpSpPr/>
          <p:nvPr/>
        </p:nvGrpSpPr>
        <p:grpSpPr>
          <a:xfrm>
            <a:off x="1589789" y="6600352"/>
            <a:ext cx="3409657" cy="2989510"/>
            <a:chOff x="2525590" y="3411911"/>
            <a:chExt cx="3932360" cy="3309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BCAA6D-E530-9F39-A7B2-1FC4C217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A5AF58-5A56-5698-F180-50226BA06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258082-F657-BD2C-B6A9-380B6FE75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C1FF9F-777F-75D4-5381-B913636C6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0CDAEE-9122-C98C-79AE-DB94EFC11615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AD64CA-700B-7AFE-78C5-6444C191E5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F43F1D-C599-8B5D-9269-30B3A7CF422B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5928F8-6FF8-3AA2-B97E-495BDDFF690B}"/>
              </a:ext>
            </a:extLst>
          </p:cNvPr>
          <p:cNvSpPr txBox="1"/>
          <p:nvPr/>
        </p:nvSpPr>
        <p:spPr>
          <a:xfrm>
            <a:off x="4999446" y="8453404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b="1" dirty="0">
                <a:solidFill>
                  <a:srgbClr val="FF0000"/>
                </a:solidFill>
              </a:rPr>
              <a:t>Mean = 16kg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C3222-C7F3-B35C-1441-790F4B29A349}"/>
              </a:ext>
            </a:extLst>
          </p:cNvPr>
          <p:cNvSpPr txBox="1"/>
          <p:nvPr/>
        </p:nvSpPr>
        <p:spPr>
          <a:xfrm>
            <a:off x="9169378" y="8347626"/>
            <a:ext cx="436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142 / 6 = 23.6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B83F1-2CA2-EB86-BA5A-1536FDFA5C24}"/>
                  </a:ext>
                </a:extLst>
              </p:cNvPr>
              <p:cNvSpPr txBox="1"/>
              <p:nvPr/>
            </p:nvSpPr>
            <p:spPr>
              <a:xfrm>
                <a:off x="1867914" y="5365287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B83F1-2CA2-EB86-BA5A-1536FDFA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14" y="5365287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l="-1210" t="-82609" r="-4435" b="-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7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359016-F700-DF08-4884-8B8AD4A97996}"/>
                  </a:ext>
                </a:extLst>
              </p:cNvPr>
              <p:cNvSpPr txBox="1"/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40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0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359016-F700-DF08-4884-8B8AD4A9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blipFill>
                <a:blip r:embed="rId4"/>
                <a:stretch>
                  <a:fillRect t="-82653" r="-2740" b="-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0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C3222-C7F3-B35C-1441-790F4B29A349}"/>
              </a:ext>
            </a:extLst>
          </p:cNvPr>
          <p:cNvSpPr txBox="1"/>
          <p:nvPr/>
        </p:nvSpPr>
        <p:spPr>
          <a:xfrm>
            <a:off x="9168846" y="8305380"/>
            <a:ext cx="4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142 / 5 = 28.4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F78D6-795D-D60C-84B4-27D7CE1A0991}"/>
              </a:ext>
            </a:extLst>
          </p:cNvPr>
          <p:cNvSpPr txBox="1"/>
          <p:nvPr/>
        </p:nvSpPr>
        <p:spPr>
          <a:xfrm>
            <a:off x="375525" y="9074821"/>
            <a:ext cx="12627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read more about population parameters and sample statistics in the lab manual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957A2-ABCA-64DF-4001-32DBBAAEE221}"/>
                  </a:ext>
                </a:extLst>
              </p:cNvPr>
              <p:cNvSpPr txBox="1"/>
              <p:nvPr/>
            </p:nvSpPr>
            <p:spPr>
              <a:xfrm>
                <a:off x="-545615" y="6323806"/>
                <a:ext cx="6934200" cy="111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957A2-ABCA-64DF-4001-32DBBAA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615" y="6323806"/>
                <a:ext cx="6934200" cy="1111586"/>
              </a:xfrm>
              <a:prstGeom prst="rect">
                <a:avLst/>
              </a:prstGeom>
              <a:blipFill>
                <a:blip r:embed="rId5"/>
                <a:stretch>
                  <a:fillRect t="-83146" b="-78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ariance (video lessons, formula, examples, solutions)">
            <a:extLst>
              <a:ext uri="{FF2B5EF4-FFF2-40B4-BE49-F238E27FC236}">
                <a16:creationId xmlns:a16="http://schemas.microsoft.com/office/drawing/2014/main" id="{9D866887-4F15-5D5E-A8C1-14B3854F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6" y="1868533"/>
            <a:ext cx="10422489" cy="70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C3222-C7F3-B35C-1441-790F4B29A349}"/>
              </a:ext>
            </a:extLst>
          </p:cNvPr>
          <p:cNvSpPr txBox="1"/>
          <p:nvPr/>
        </p:nvSpPr>
        <p:spPr>
          <a:xfrm>
            <a:off x="9168846" y="8305380"/>
            <a:ext cx="4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142 / 5 = 28.4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16E67-4B72-F527-6F26-B686D465B2AC}"/>
                  </a:ext>
                </a:extLst>
              </p:cNvPr>
              <p:cNvSpPr txBox="1"/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40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0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16E67-4B72-F527-6F26-B686D46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blipFill>
                <a:blip r:embed="rId5"/>
                <a:stretch>
                  <a:fillRect t="-82653" r="-2740" b="-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680675-8127-EF7A-4FB1-86C9B2C34ACD}"/>
              </a:ext>
            </a:extLst>
          </p:cNvPr>
          <p:cNvSpPr txBox="1"/>
          <p:nvPr/>
        </p:nvSpPr>
        <p:spPr>
          <a:xfrm>
            <a:off x="5390117" y="8268365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dirty="0">
                <a:solidFill>
                  <a:srgbClr val="FF0000"/>
                </a:solidFill>
              </a:rPr>
              <a:t>Mean = 16kg</a:t>
            </a:r>
          </a:p>
        </p:txBody>
      </p:sp>
    </p:spTree>
    <p:extLst>
      <p:ext uri="{BB962C8B-B14F-4D97-AF65-F5344CB8AC3E}">
        <p14:creationId xmlns:p14="http://schemas.microsoft.com/office/powerpoint/2010/main" val="13696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1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b="0" dirty="0">
                <a:solidFill>
                  <a:schemeClr val="bg1"/>
                </a:solidFill>
              </a:rPr>
              <a:t>The </a:t>
            </a:r>
            <a:r>
              <a:rPr lang="en-US" sz="4550" b="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b="0" dirty="0">
                <a:solidFill>
                  <a:schemeClr val="bg1"/>
                </a:solidFill>
              </a:rPr>
              <a:t>(s) :</a:t>
            </a:r>
            <a:endParaRPr lang="en-US" sz="4550" b="0" i="1" u="sng" dirty="0">
              <a:solidFill>
                <a:schemeClr val="bg1"/>
              </a:solidFill>
            </a:endParaRPr>
          </a:p>
          <a:p>
            <a:r>
              <a:rPr lang="en-US" sz="2800" b="0" dirty="0">
                <a:solidFill>
                  <a:schemeClr val="bg1"/>
                </a:solidFill>
              </a:rPr>
              <a:t>It is the square root of </a:t>
            </a:r>
            <a:r>
              <a:rPr lang="en-US" sz="2800" b="0" i="1" dirty="0">
                <a:solidFill>
                  <a:schemeClr val="bg1"/>
                </a:solidFill>
              </a:rPr>
              <a:t>variance</a:t>
            </a:r>
          </a:p>
          <a:p>
            <a:r>
              <a:rPr lang="en-US" sz="2800" b="0" dirty="0">
                <a:solidFill>
                  <a:schemeClr val="bg1"/>
                </a:solidFill>
              </a:rPr>
              <a:t>The result is in the same measurement units as our data (e.g., kg).</a:t>
            </a:r>
          </a:p>
          <a:p>
            <a:r>
              <a:rPr lang="en-US" sz="2800" b="0" dirty="0">
                <a:solidFill>
                  <a:schemeClr val="bg1"/>
                </a:solidFill>
              </a:rPr>
              <a:t>This makes it easier to interpret and understand the spread of the data than </a:t>
            </a:r>
            <a:r>
              <a:rPr lang="en-US" sz="2800" b="0" i="1" dirty="0">
                <a:solidFill>
                  <a:schemeClr val="bg1"/>
                </a:solidFill>
              </a:rPr>
              <a:t>variance</a:t>
            </a:r>
            <a:r>
              <a:rPr lang="en-US" sz="2800" b="0" dirty="0">
                <a:solidFill>
                  <a:schemeClr val="bg1"/>
                </a:solidFill>
              </a:rPr>
              <a:t> alone.</a:t>
            </a:r>
            <a:endParaRPr lang="en-US" sz="3600" b="0" dirty="0">
              <a:solidFill>
                <a:schemeClr val="bg1"/>
              </a:solidFill>
            </a:endParaRP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04409F-2D94-1C5D-0961-2E9BB013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92183E-A505-965A-B95F-A103FB00BFF6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92183E-A505-965A-B95F-A103FB00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3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tandard deviation - Wikipedia">
            <a:extLst>
              <a:ext uri="{FF2B5EF4-FFF2-40B4-BE49-F238E27FC236}">
                <a16:creationId xmlns:a16="http://schemas.microsoft.com/office/drawing/2014/main" id="{22FE5E78-B8D6-25B4-B185-C45AAE98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3" y="6019006"/>
            <a:ext cx="7909545" cy="395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4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b="0" dirty="0">
                <a:solidFill>
                  <a:schemeClr val="bg1"/>
                </a:solidFill>
              </a:rPr>
              <a:t>The </a:t>
            </a:r>
            <a:r>
              <a:rPr lang="en-US" sz="4550" b="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b="0" dirty="0">
                <a:solidFill>
                  <a:schemeClr val="bg1"/>
                </a:solidFill>
              </a:rPr>
              <a:t>(s) :</a:t>
            </a:r>
            <a:endParaRPr lang="en-US" sz="4550" b="0" i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550" dirty="0">
              <a:solidFill>
                <a:schemeClr val="bg1"/>
              </a:solidFill>
            </a:endParaRP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grpSp>
        <p:nvGrpSpPr>
          <p:cNvPr id="5" name="Group 4" descr="Graph demonstrating variance">
            <a:extLst>
              <a:ext uri="{FF2B5EF4-FFF2-40B4-BE49-F238E27FC236}">
                <a16:creationId xmlns:a16="http://schemas.microsoft.com/office/drawing/2014/main" id="{B4CEDCC7-7A12-5F14-8B3A-FECFEF41305F}"/>
              </a:ext>
            </a:extLst>
          </p:cNvPr>
          <p:cNvGrpSpPr/>
          <p:nvPr/>
        </p:nvGrpSpPr>
        <p:grpSpPr>
          <a:xfrm>
            <a:off x="1116613" y="3817810"/>
            <a:ext cx="6206215" cy="5414996"/>
            <a:chOff x="2525590" y="3411911"/>
            <a:chExt cx="3932360" cy="33095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19A95-637F-951F-29C5-6AB9BA076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15E785-D228-637F-A904-35775C74E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3ACABF8-3862-0A2E-2DC0-DEC9BA8D9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E967A9F-C137-F594-F030-64AF146C4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35974AA-9F9C-124D-DAC3-10F2FF79F5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E67E1A-3BCD-C45B-DA34-2BFD6CADD70A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1E09A7-A0C0-9E0D-1133-15AEB552F9E8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31872-2790-0E9C-E81F-92EF4D49ECEC}"/>
                  </a:ext>
                </a:extLst>
              </p:cNvPr>
              <p:cNvSpPr txBox="1"/>
              <p:nvPr/>
            </p:nvSpPr>
            <p:spPr>
              <a:xfrm>
                <a:off x="6418618" y="4207820"/>
                <a:ext cx="6501342" cy="231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6826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826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28.4</m:t>
                          </m:r>
                        </m:e>
                      </m:rad>
                    </m:oMath>
                  </m:oMathPara>
                </a14:m>
                <a:endParaRPr lang="en-GB" sz="6826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GB" sz="6826" dirty="0">
                    <a:solidFill>
                      <a:schemeClr val="accent1"/>
                    </a:solidFill>
                  </a:rPr>
                  <a:t>= 5.3kg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31872-2790-0E9C-E81F-92EF4D49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618" y="4207820"/>
                <a:ext cx="6501342" cy="2316788"/>
              </a:xfrm>
              <a:prstGeom prst="rect">
                <a:avLst/>
              </a:prstGeom>
              <a:blipFill>
                <a:blip r:embed="rId4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1AEDFD0-D016-293F-AAE6-9FA06495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92CA9C-8179-2157-0167-A547F386A2C7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92CA9C-8179-2157-0167-A547F386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5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8121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dirty="0">
                <a:solidFill>
                  <a:schemeClr val="bg1"/>
                </a:solidFill>
              </a:rPr>
              <a:t>The </a:t>
            </a:r>
            <a:r>
              <a:rPr lang="en-US" sz="455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dirty="0">
                <a:solidFill>
                  <a:schemeClr val="bg1"/>
                </a:solidFill>
              </a:rPr>
              <a:t>(s) :</a:t>
            </a:r>
            <a:endParaRPr lang="en-US" sz="4550" i="1" u="sng" dirty="0">
              <a:solidFill>
                <a:schemeClr val="bg1"/>
              </a:solidFill>
            </a:endParaRPr>
          </a:p>
          <a:p>
            <a:r>
              <a:rPr lang="en-US" sz="4550" dirty="0">
                <a:solidFill>
                  <a:schemeClr val="bg1"/>
                </a:solidFill>
              </a:rPr>
              <a:t>Often plotted as error bars above and below the mean (5.3kg in our example).</a:t>
            </a: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p:graphicFrame>
        <p:nvGraphicFramePr>
          <p:cNvPr id="19" name="Chart 18" descr="Graph to show standard deviation plotted">
            <a:extLst>
              <a:ext uri="{FF2B5EF4-FFF2-40B4-BE49-F238E27FC236}">
                <a16:creationId xmlns:a16="http://schemas.microsoft.com/office/drawing/2014/main" id="{3CF8D8F5-4905-E1AC-5C83-08204DAF8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167970"/>
              </p:ext>
            </p:extLst>
          </p:nvPr>
        </p:nvGraphicFramePr>
        <p:xfrm>
          <a:off x="1973142" y="5907158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407513C-1F93-54EB-198B-001CCB88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63F86-7084-6F98-911F-11156260B20D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63F86-7084-6F98-911F-1115626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4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11594" b="51443"/>
          <a:stretch>
            <a:fillRect/>
          </a:stretch>
        </p:blipFill>
        <p:spPr bwMode="auto">
          <a:xfrm>
            <a:off x="0" y="0"/>
            <a:ext cx="8993188" cy="62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1" r="11594" b="3387"/>
          <a:stretch>
            <a:fillRect/>
          </a:stretch>
        </p:blipFill>
        <p:spPr bwMode="auto">
          <a:xfrm>
            <a:off x="6210300" y="5200650"/>
            <a:ext cx="679291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09063" y="541338"/>
            <a:ext cx="3887787" cy="188595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US Virgin Islands Territorial Coral Reef Monitoring Program (TCRMP)</a:t>
            </a:r>
            <a:b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2002-present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49225" y="6500813"/>
            <a:ext cx="6135688" cy="3143250"/>
          </a:xfrm>
          <a:prstGeom prst="rect">
            <a:avLst/>
          </a:prstGeom>
        </p:spPr>
        <p:txBody>
          <a:bodyPr lIns="130027" tIns="65013" rIns="130027" bIns="65013"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Benthic and fish monitoring at sites around the USVI, including:</a:t>
            </a:r>
          </a:p>
          <a:p>
            <a:pPr marL="487604" indent="-487604">
              <a:buFont typeface="Arial" panose="020B0604020202020204" pitchFamily="34" charset="0"/>
              <a:buChar char="•"/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24 Shallow-mid depth (&lt; 30 m)</a:t>
            </a:r>
          </a:p>
          <a:p>
            <a:pPr marL="487604" indent="-487604">
              <a:buFont typeface="Arial" panose="020B0604020202020204" pitchFamily="34" charset="0"/>
              <a:buChar char="•"/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9 MCE (≥ 30 m)</a:t>
            </a:r>
          </a:p>
          <a:p>
            <a:pPr>
              <a:defRPr/>
            </a:pPr>
            <a:endParaRPr lang="en-029" sz="3128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Surveys performed on SCUBA</a:t>
            </a:r>
            <a:endParaRPr lang="en-029" sz="3413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FA0C1F-EF91-5CE6-088C-700C1E914065}"/>
              </a:ext>
            </a:extLst>
          </p:cNvPr>
          <p:cNvSpPr txBox="1">
            <a:spLocks/>
          </p:cNvSpPr>
          <p:nvPr/>
        </p:nvSpPr>
        <p:spPr>
          <a:xfrm>
            <a:off x="650875" y="2282825"/>
            <a:ext cx="11701463" cy="44981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6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550" kern="0" dirty="0">
                <a:solidFill>
                  <a:schemeClr val="bg1"/>
                </a:solidFill>
              </a:rPr>
              <a:t>The </a:t>
            </a:r>
            <a:r>
              <a:rPr lang="en-US" sz="4550" i="1" u="sng" kern="0" dirty="0">
                <a:solidFill>
                  <a:schemeClr val="bg1"/>
                </a:solidFill>
              </a:rPr>
              <a:t>Standard error of the mean </a:t>
            </a:r>
            <a:r>
              <a:rPr lang="en-US" sz="4550" kern="0" dirty="0">
                <a:solidFill>
                  <a:schemeClr val="bg1"/>
                </a:solidFill>
              </a:rPr>
              <a:t>(SEM):</a:t>
            </a:r>
            <a:endParaRPr lang="en-US" sz="4550" i="1" u="sng" kern="0" dirty="0">
              <a:solidFill>
                <a:schemeClr val="bg1"/>
              </a:solidFill>
            </a:endParaRPr>
          </a:p>
          <a:p>
            <a:r>
              <a:rPr lang="en-US" sz="3200" kern="0" dirty="0">
                <a:solidFill>
                  <a:schemeClr val="bg1"/>
                </a:solidFill>
              </a:rPr>
              <a:t>The SEM describes how much the sample mean is expected to vary from the true population mean.</a:t>
            </a:r>
          </a:p>
          <a:p>
            <a:r>
              <a:rPr lang="en-US" sz="3200" kern="0" dirty="0">
                <a:solidFill>
                  <a:schemeClr val="bg1"/>
                </a:solidFill>
              </a:rPr>
              <a:t>Provides an estimate of how accurate the sample mean is as a representation of the true population mean.</a:t>
            </a:r>
          </a:p>
          <a:p>
            <a:endParaRPr lang="en-US" sz="4550" kern="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/>
              <a:t>descriptive statistics</a:t>
            </a:r>
            <a:endParaRPr lang="en-US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67363-CCF0-6EFB-E382-1E99518EC348}"/>
              </a:ext>
            </a:extLst>
          </p:cNvPr>
          <p:cNvSpPr txBox="1"/>
          <p:nvPr/>
        </p:nvSpPr>
        <p:spPr>
          <a:xfrm>
            <a:off x="1396206" y="7416471"/>
            <a:ext cx="4190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happens to SEM as n increases?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C211D-A6EB-4660-1F67-3E9A8A666D3C}"/>
                  </a:ext>
                </a:extLst>
              </p:cNvPr>
              <p:cNvSpPr txBox="1"/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C211D-A6EB-4660-1F67-3E9A8A666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blipFill>
                <a:blip r:embed="rId3"/>
                <a:stretch>
                  <a:fillRect l="-577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9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07513C-1F93-54EB-198B-001CCB88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0563D-24A5-1BC9-CC86-A75754D9B1F8}"/>
              </a:ext>
            </a:extLst>
          </p:cNvPr>
          <p:cNvSpPr txBox="1">
            <a:spLocks/>
          </p:cNvSpPr>
          <p:nvPr/>
        </p:nvSpPr>
        <p:spPr>
          <a:xfrm>
            <a:off x="650875" y="2282825"/>
            <a:ext cx="11701463" cy="44981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6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550" kern="0" dirty="0">
                <a:solidFill>
                  <a:schemeClr val="bg1"/>
                </a:solidFill>
              </a:rPr>
              <a:t>The </a:t>
            </a:r>
            <a:r>
              <a:rPr lang="en-US" sz="4550" i="1" u="sng" kern="0" dirty="0">
                <a:solidFill>
                  <a:schemeClr val="bg1"/>
                </a:solidFill>
              </a:rPr>
              <a:t>Standard error of the mean </a:t>
            </a:r>
            <a:r>
              <a:rPr lang="en-US" sz="4550" kern="0" dirty="0">
                <a:solidFill>
                  <a:schemeClr val="bg1"/>
                </a:solidFill>
              </a:rPr>
              <a:t>(SEM):</a:t>
            </a:r>
            <a:endParaRPr lang="en-US" sz="4550" i="1" u="sng" kern="0" dirty="0">
              <a:solidFill>
                <a:schemeClr val="bg1"/>
              </a:solidFill>
            </a:endParaRPr>
          </a:p>
          <a:p>
            <a:endParaRPr lang="en-US" sz="4550" kern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9A8556-BF90-5371-5FFF-DF97C4877848}"/>
                  </a:ext>
                </a:extLst>
              </p:cNvPr>
              <p:cNvSpPr txBox="1"/>
              <p:nvPr/>
            </p:nvSpPr>
            <p:spPr>
              <a:xfrm>
                <a:off x="6707839" y="3704501"/>
                <a:ext cx="6501342" cy="129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826" dirty="0">
                    <a:solidFill>
                      <a:schemeClr val="accent1"/>
                    </a:solidFill>
                  </a:rPr>
                  <a:t>5.3 /</a:t>
                </a:r>
                <a:r>
                  <a:rPr lang="en-US" sz="6826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6826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6826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US" sz="6826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6826" dirty="0">
                    <a:solidFill>
                      <a:schemeClr val="accent1"/>
                    </a:solidFill>
                  </a:rPr>
                  <a:t>= 2.16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9A8556-BF90-5371-5FFF-DF97C487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839" y="3704501"/>
                <a:ext cx="6501342" cy="1290353"/>
              </a:xfrm>
              <a:prstGeom prst="rect">
                <a:avLst/>
              </a:prstGeom>
              <a:blipFill>
                <a:blip r:embed="rId3"/>
                <a:stretch>
                  <a:fillRect t="-8738" r="-2144" b="-3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27B338-A7AA-7EEB-E235-59C555BA8CB4}"/>
                  </a:ext>
                </a:extLst>
              </p:cNvPr>
              <p:cNvSpPr txBox="1"/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27B338-A7AA-7EEB-E235-59C555BA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blipFill>
                <a:blip r:embed="rId4"/>
                <a:stretch>
                  <a:fillRect l="-577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 descr="Graph to show standard deviation plotted">
            <a:extLst>
              <a:ext uri="{FF2B5EF4-FFF2-40B4-BE49-F238E27FC236}">
                <a16:creationId xmlns:a16="http://schemas.microsoft.com/office/drawing/2014/main" id="{BF89B068-7862-FCD2-5AA6-87E316340C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445478"/>
              </p:ext>
            </p:extLst>
          </p:nvPr>
        </p:nvGraphicFramePr>
        <p:xfrm>
          <a:off x="1973142" y="5907158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9104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8892-7A34-149A-46E0-2672EFE7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1A030-5978-3C78-D345-2DA7B9BF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4A7774-D334-1AF1-F059-9E294B5C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40" y="3352006"/>
            <a:ext cx="9934932" cy="36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D64-6155-6044-02E0-650D87B59DDC}"/>
              </a:ext>
            </a:extLst>
          </p:cNvPr>
          <p:cNvSpPr txBox="1"/>
          <p:nvPr/>
        </p:nvSpPr>
        <p:spPr>
          <a:xfrm>
            <a:off x="1536975" y="7025454"/>
            <a:ext cx="2638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https://r4ds.had.co.nz/</a:t>
            </a:r>
            <a:r>
              <a:rPr lang="en-US" dirty="0" err="1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62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8892-7A34-149A-46E0-2672EFE7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AB21E-5620-3567-E08A-979D8E42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3" y="2361406"/>
            <a:ext cx="12390826" cy="632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F1BF8-4B49-33A2-AE82-F0CD48FE948A}"/>
              </a:ext>
            </a:extLst>
          </p:cNvPr>
          <p:cNvSpPr txBox="1"/>
          <p:nvPr/>
        </p:nvSpPr>
        <p:spPr>
          <a:xfrm>
            <a:off x="8150391" y="9074391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19439185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orange text&#10;&#10;Description automatically generated">
            <a:extLst>
              <a:ext uri="{FF2B5EF4-FFF2-40B4-BE49-F238E27FC236}">
                <a16:creationId xmlns:a16="http://schemas.microsoft.com/office/drawing/2014/main" id="{B3E1BEF1-2C02-987F-9B47-E311A0E0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81" y="1604886"/>
            <a:ext cx="11630650" cy="6542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9160-387D-401F-41E6-664F164753B1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284840061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BAC601-747D-6F01-B817-6727D313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81" y="1619424"/>
            <a:ext cx="11630650" cy="651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939BD-A681-60ED-6791-09674E76E905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85311376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16991-E961-CA3F-CB0C-1FE9773A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81" y="1590346"/>
            <a:ext cx="11630650" cy="6571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7B066C-EA40-D6F4-A1BB-879E0400F0A3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35778499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9061F-7575-A265-48F6-4EEFC4B17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081"/>
          <a:stretch/>
        </p:blipFill>
        <p:spPr>
          <a:xfrm>
            <a:off x="686281" y="1604887"/>
            <a:ext cx="11630650" cy="6471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9E953-4E14-26B0-F4F5-E5F19307E285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19818856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E585AACF-82A5-07F2-D980-E92767D9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62"/>
          <a:stretch/>
        </p:blipFill>
        <p:spPr>
          <a:xfrm>
            <a:off x="686281" y="1619424"/>
            <a:ext cx="11530325" cy="651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A68FE-2CDD-3898-58CE-F0F3AD3A6A5E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77697244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B3B9-43D7-507A-F07F-B18E56BF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902C-467B-88B2-2620-90A1A2F7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70" y="1828006"/>
            <a:ext cx="11701463" cy="6434138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Every plot must have: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Axis Labels with Units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Axis Values</a:t>
            </a:r>
            <a:endParaRPr lang="en-US" b="0" dirty="0">
              <a:solidFill>
                <a:schemeClr val="bg1"/>
              </a:solidFill>
              <a:latin typeface="system-ui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Data Source/Caption/Title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  <a:latin typeface="system-ui"/>
              </a:rPr>
              <a:t>other important things to include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Legend</a:t>
            </a:r>
            <a:endParaRPr lang="en-US" b="0" i="0" dirty="0">
              <a:solidFill>
                <a:schemeClr val="bg1"/>
              </a:solidFill>
              <a:effectLst/>
              <a:latin typeface="system-ui"/>
            </a:endParaRP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Consistent Color Scheme</a:t>
            </a: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Grid Lines</a:t>
            </a: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Error Bars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endParaRPr lang="en-US" b="1" i="0" dirty="0">
              <a:solidFill>
                <a:schemeClr val="bg1"/>
              </a:solidFill>
              <a:effectLst/>
              <a:latin typeface="system-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FDB1B2-40CA-FA16-D454-C3AE3367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05" y="5826780"/>
            <a:ext cx="5334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25E30-2A84-0F03-4A09-EFF5ED0A380E}"/>
              </a:ext>
            </a:extLst>
          </p:cNvPr>
          <p:cNvSpPr txBox="1"/>
          <p:nvPr/>
        </p:nvSpPr>
        <p:spPr>
          <a:xfrm>
            <a:off x="7044359" y="9042951"/>
            <a:ext cx="566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 9.1: Average growth rate of organism under different temperatures ± SEM.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9905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r="11594" b="51443"/>
          <a:stretch>
            <a:fillRect/>
          </a:stretch>
        </p:blipFill>
        <p:spPr bwMode="auto">
          <a:xfrm>
            <a:off x="0" y="0"/>
            <a:ext cx="8993188" cy="62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08734" y="761206"/>
            <a:ext cx="3886200" cy="3440906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2017 Post-hurricane assessments at 6 TCRMP sites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85813" y="6545263"/>
            <a:ext cx="7115175" cy="2405062"/>
          </a:xfrm>
          <a:prstGeom prst="rect">
            <a:avLst/>
          </a:prstGeom>
        </p:spPr>
        <p:txBody>
          <a:bodyPr lIns="130027" tIns="65013" rIns="130027" bIns="65013"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Six Selected St. Thomas Sites: 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Magen’s Bay		Black Point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Botany Bay			Buck Island (STT)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Savana				</a:t>
            </a:r>
            <a:r>
              <a:rPr lang="en-029" sz="3413" dirty="0" err="1">
                <a:solidFill>
                  <a:schemeClr val="bg1"/>
                </a:solidFill>
                <a:latin typeface="Calibri" panose="020F0502020204030204" pitchFamily="34" charset="0"/>
              </a:rPr>
              <a:t>Coculus</a:t>
            </a: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 Rock</a:t>
            </a:r>
          </a:p>
        </p:txBody>
      </p:sp>
      <p:sp>
        <p:nvSpPr>
          <p:cNvPr id="45061" name="Oval 2"/>
          <p:cNvSpPr>
            <a:spLocks noChangeArrowheads="1"/>
          </p:cNvSpPr>
          <p:nvPr/>
        </p:nvSpPr>
        <p:spPr bwMode="auto">
          <a:xfrm>
            <a:off x="3249613" y="13319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1319213" y="166846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3" name="Oval 7"/>
          <p:cNvSpPr>
            <a:spLocks noChangeArrowheads="1"/>
          </p:cNvSpPr>
          <p:nvPr/>
        </p:nvSpPr>
        <p:spPr bwMode="auto">
          <a:xfrm>
            <a:off x="355600" y="1974850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2208213" y="1965325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3910013" y="32750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4672013" y="26654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4062413" y="7237413"/>
            <a:ext cx="2590800" cy="5334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070350" y="8196263"/>
            <a:ext cx="2811463" cy="534987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01688" y="7213600"/>
            <a:ext cx="2447925" cy="534988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938213" y="9094788"/>
            <a:ext cx="533400" cy="4572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71" name="TextBox 15"/>
          <p:cNvSpPr txBox="1">
            <a:spLocks noChangeArrowheads="1"/>
          </p:cNvSpPr>
          <p:nvPr/>
        </p:nvSpPr>
        <p:spPr bwMode="auto">
          <a:xfrm>
            <a:off x="1495425" y="9090025"/>
            <a:ext cx="872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 sz="2400"/>
              <a:t>More “Impacted” by shoreline development and watershed use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CBA1-8421-FB1E-5EE3-D7748212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B7AEB9-F04B-6D16-54BE-F8D4D6C1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96" y="3785394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BCDFC4-EC92-EF59-6C14-4BCBF823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" y="3785395"/>
            <a:ext cx="5714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33D90-12BF-C054-D415-42A6672A5F1F}"/>
              </a:ext>
            </a:extLst>
          </p:cNvPr>
          <p:cNvSpPr txBox="1"/>
          <p:nvPr/>
        </p:nvSpPr>
        <p:spPr>
          <a:xfrm>
            <a:off x="617002" y="254518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title (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DB9CA-B5F1-963E-6BE7-91FD08207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862806" y="3031699"/>
            <a:ext cx="152400" cy="109847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6E4DA9-100B-D551-2FDD-60875E869FAA}"/>
              </a:ext>
            </a:extLst>
          </p:cNvPr>
          <p:cNvSpPr txBox="1"/>
          <p:nvPr/>
        </p:nvSpPr>
        <p:spPr>
          <a:xfrm>
            <a:off x="4725259" y="263914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6F5A9A-33FF-F2FF-8AFF-6E69BC4CBDFB}"/>
              </a:ext>
            </a:extLst>
          </p:cNvPr>
          <p:cNvCxnSpPr>
            <a:cxnSpLocks/>
          </p:cNvCxnSpPr>
          <p:nvPr/>
        </p:nvCxnSpPr>
        <p:spPr bwMode="auto">
          <a:xfrm>
            <a:off x="5358606" y="3123406"/>
            <a:ext cx="0" cy="100676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8024E-A3E9-D69E-CF1B-2CF789AD3D5F}"/>
              </a:ext>
            </a:extLst>
          </p:cNvPr>
          <p:cNvSpPr/>
          <p:nvPr/>
        </p:nvSpPr>
        <p:spPr bwMode="auto">
          <a:xfrm>
            <a:off x="7187406" y="3961606"/>
            <a:ext cx="457201" cy="2590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MS Gothic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F55D0-4229-0675-E7A0-95A1AEDB718B}"/>
              </a:ext>
            </a:extLst>
          </p:cNvPr>
          <p:cNvSpPr/>
          <p:nvPr/>
        </p:nvSpPr>
        <p:spPr bwMode="auto">
          <a:xfrm rot="5400000">
            <a:off x="9522670" y="4340596"/>
            <a:ext cx="583409" cy="47546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MS Gothic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1732D-F5FF-5DF4-FAD1-A5A91693B37E}"/>
              </a:ext>
            </a:extLst>
          </p:cNvPr>
          <p:cNvSpPr txBox="1"/>
          <p:nvPr/>
        </p:nvSpPr>
        <p:spPr>
          <a:xfrm>
            <a:off x="460338" y="7223498"/>
            <a:ext cx="472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Figure 9.8: Good Plot showing measurements of 2 series over 5 days.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485595-AA9C-5CA3-1B61-D0EFA3AAEF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01295" y="6746228"/>
            <a:ext cx="743440" cy="83121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28945D-0B11-35B8-50C9-55945DCD077A}"/>
              </a:ext>
            </a:extLst>
          </p:cNvPr>
          <p:cNvSpPr txBox="1"/>
          <p:nvPr/>
        </p:nvSpPr>
        <p:spPr>
          <a:xfrm>
            <a:off x="5519606" y="7492803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values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CB35A-4189-98E0-4355-CE82D79DCB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649" y="7940488"/>
            <a:ext cx="0" cy="866204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71AB47-433B-5DA1-3AA3-89FC4A5DC36B}"/>
              </a:ext>
            </a:extLst>
          </p:cNvPr>
          <p:cNvSpPr txBox="1"/>
          <p:nvPr/>
        </p:nvSpPr>
        <p:spPr>
          <a:xfrm>
            <a:off x="1658520" y="8722054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caption</a:t>
            </a:r>
          </a:p>
        </p:txBody>
      </p:sp>
    </p:spTree>
    <p:extLst>
      <p:ext uri="{BB962C8B-B14F-4D97-AF65-F5344CB8AC3E}">
        <p14:creationId xmlns:p14="http://schemas.microsoft.com/office/powerpoint/2010/main" val="262406771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3604-2E75-3FBB-92FC-ED67B0AB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AA0F-A466-E63C-D68F-0D1ED417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ugly dataviz">
            <a:extLst>
              <a:ext uri="{FF2B5EF4-FFF2-40B4-BE49-F238E27FC236}">
                <a16:creationId xmlns:a16="http://schemas.microsoft.com/office/drawing/2014/main" id="{3DBFD770-DCD3-1A9A-7F24-9C49DDFB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06" y="2016125"/>
            <a:ext cx="6985000" cy="73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8131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3604-2E75-3FBB-92FC-ED67B0AB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AA0F-A466-E63C-D68F-0D1ED417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isleading data visualization">
            <a:extLst>
              <a:ext uri="{FF2B5EF4-FFF2-40B4-BE49-F238E27FC236}">
                <a16:creationId xmlns:a16="http://schemas.microsoft.com/office/drawing/2014/main" id="{C904A37B-C784-EB45-D786-59588997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02" y="1743868"/>
            <a:ext cx="7619207" cy="76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1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DA3A-B3A1-11BE-8C83-CDEB3FE5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65BB-4DE0-B751-A445-B21910A69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ileading data visualization example">
            <a:extLst>
              <a:ext uri="{FF2B5EF4-FFF2-40B4-BE49-F238E27FC236}">
                <a16:creationId xmlns:a16="http://schemas.microsoft.com/office/drawing/2014/main" id="{16568AB1-B1AE-8283-560A-C5379CF8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06" y="2201068"/>
            <a:ext cx="7162007" cy="71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sleading data visualization">
            <a:extLst>
              <a:ext uri="{FF2B5EF4-FFF2-40B4-BE49-F238E27FC236}">
                <a16:creationId xmlns:a16="http://schemas.microsoft.com/office/drawing/2014/main" id="{B5191C03-BB83-87D4-AF93-7637D007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6" y="3772184"/>
            <a:ext cx="4433491" cy="44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55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69F0-8251-EF8C-0F45-7C5C3DBC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EDD1-4513-3FA9-FE2E-A630784D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1B71C-CF23-8453-6A1B-F3FFF5CF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06" y="2351029"/>
            <a:ext cx="10692606" cy="63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7671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61577-3D52-BD95-EAB3-DC34C2D0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6"/>
            <a:ext cx="10972800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76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367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CD7DD-E14D-4202-E719-E51971FF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2" y="1675604"/>
            <a:ext cx="10995147" cy="75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2919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E6B-C855-B48C-BE38-756348C726F9}"/>
              </a:ext>
            </a:extLst>
          </p:cNvPr>
          <p:cNvSpPr txBox="1"/>
          <p:nvPr/>
        </p:nvSpPr>
        <p:spPr>
          <a:xfrm>
            <a:off x="3893740" y="1580208"/>
            <a:ext cx="5215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bars </a:t>
            </a:r>
          </a:p>
        </p:txBody>
      </p:sp>
      <p:graphicFrame>
        <p:nvGraphicFramePr>
          <p:cNvPr id="7" name="Chart 6" descr="Graph to show standard deviation plotted">
            <a:extLst>
              <a:ext uri="{FF2B5EF4-FFF2-40B4-BE49-F238E27FC236}">
                <a16:creationId xmlns:a16="http://schemas.microsoft.com/office/drawing/2014/main" id="{A3E68C39-7A2C-17E8-E7AE-892E2C271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35324"/>
              </p:ext>
            </p:extLst>
          </p:nvPr>
        </p:nvGraphicFramePr>
        <p:xfrm>
          <a:off x="836464" y="3454594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 descr="Graph to show standard deviation plotted">
            <a:extLst>
              <a:ext uri="{FF2B5EF4-FFF2-40B4-BE49-F238E27FC236}">
                <a16:creationId xmlns:a16="http://schemas.microsoft.com/office/drawing/2014/main" id="{4EC76B67-3AAE-8E69-6ADB-C9D393790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988755"/>
              </p:ext>
            </p:extLst>
          </p:nvPr>
        </p:nvGraphicFramePr>
        <p:xfrm>
          <a:off x="7163388" y="3482120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B6CFC8-6985-EB81-43C9-CCDB9AD2E63D}"/>
              </a:ext>
            </a:extLst>
          </p:cNvPr>
          <p:cNvSpPr txBox="1"/>
          <p:nvPr/>
        </p:nvSpPr>
        <p:spPr>
          <a:xfrm>
            <a:off x="2063856" y="272768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</a:t>
            </a:r>
            <a:r>
              <a:rPr lang="en-US" sz="36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sd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C7283-EE8B-D7CF-8FB1-BA110A7B05B0}"/>
              </a:ext>
            </a:extLst>
          </p:cNvPr>
          <p:cNvSpPr txBox="1"/>
          <p:nvPr/>
        </p:nvSpPr>
        <p:spPr>
          <a:xfrm>
            <a:off x="8493706" y="2727680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SEM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8FF69-A21F-680B-5C1D-9D6AF62C4C31}"/>
              </a:ext>
            </a:extLst>
          </p:cNvPr>
          <p:cNvSpPr txBox="1"/>
          <p:nvPr/>
        </p:nvSpPr>
        <p:spPr>
          <a:xfrm>
            <a:off x="1548606" y="8381206"/>
            <a:ext cx="1016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You MUST always say which one you are using!</a:t>
            </a:r>
          </a:p>
        </p:txBody>
      </p:sp>
    </p:spTree>
    <p:extLst>
      <p:ext uri="{BB962C8B-B14F-4D97-AF65-F5344CB8AC3E}">
        <p14:creationId xmlns:p14="http://schemas.microsoft.com/office/powerpoint/2010/main" val="39686950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E6B-C855-B48C-BE38-756348C726F9}"/>
              </a:ext>
            </a:extLst>
          </p:cNvPr>
          <p:cNvSpPr txBox="1"/>
          <p:nvPr/>
        </p:nvSpPr>
        <p:spPr>
          <a:xfrm>
            <a:off x="3893740" y="1436222"/>
            <a:ext cx="5215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bars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96D5C-530C-2BDE-4B91-733EDAA28598}"/>
              </a:ext>
            </a:extLst>
          </p:cNvPr>
          <p:cNvSpPr txBox="1"/>
          <p:nvPr/>
        </p:nvSpPr>
        <p:spPr>
          <a:xfrm>
            <a:off x="6258560" y="887984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50BD0-96C2-3C27-5A07-4DF6CFB2F0D1}"/>
              </a:ext>
            </a:extLst>
          </p:cNvPr>
          <p:cNvSpPr txBox="1"/>
          <p:nvPr/>
        </p:nvSpPr>
        <p:spPr>
          <a:xfrm>
            <a:off x="7949406" y="4422347"/>
            <a:ext cx="3829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SEM can help show significant differences between groups.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AED66-33A1-65DB-2035-78CCE6B6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7" y="2333355"/>
            <a:ext cx="6582755" cy="417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D2D9A-9303-05EE-AF24-BE666462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57" y="6511340"/>
            <a:ext cx="6582755" cy="2851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13E93-C8D4-E344-B9B0-F751B5A045AD}"/>
              </a:ext>
            </a:extLst>
          </p:cNvPr>
          <p:cNvSpPr txBox="1"/>
          <p:nvPr/>
        </p:nvSpPr>
        <p:spPr>
          <a:xfrm>
            <a:off x="7949406" y="6736878"/>
            <a:ext cx="3979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</a:rPr>
              <a:t>Gochfeld</a:t>
            </a:r>
            <a:r>
              <a:rPr lang="en-US" sz="1800" dirty="0">
                <a:effectLst/>
              </a:rPr>
              <a:t>, D. J. </a:t>
            </a:r>
            <a:r>
              <a:rPr lang="en-US" sz="1800" i="1" dirty="0">
                <a:effectLst/>
              </a:rPr>
              <a:t>et al.</a:t>
            </a:r>
            <a:r>
              <a:rPr lang="en-US" sz="1800" dirty="0">
                <a:effectLst/>
              </a:rPr>
              <a:t> Impacts of Hurricanes Irma and Maria on Coral Reef Sponge Communities in St. Thomas, U.S. Virgin Islands. </a:t>
            </a:r>
            <a:r>
              <a:rPr lang="en-US" sz="1800" i="1" dirty="0">
                <a:effectLst/>
              </a:rPr>
              <a:t>Estuaries and Coasts</a:t>
            </a:r>
            <a:r>
              <a:rPr lang="en-US" sz="1800" dirty="0">
                <a:effectLst/>
              </a:rPr>
              <a:t> (2020) doi:</a:t>
            </a:r>
            <a:r>
              <a:rPr lang="en-US" sz="1800" dirty="0">
                <a:effectLst/>
                <a:hlinkClick r:id="rId4"/>
              </a:rPr>
              <a:t>10.1007/s12237-020-00694-4</a:t>
            </a:r>
            <a:r>
              <a:rPr lang="en-US" sz="1800" dirty="0">
                <a:effectLst/>
              </a:rPr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702619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8" descr="Reef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95250"/>
            <a:ext cx="12749213" cy="95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2708275"/>
            <a:ext cx="11053763" cy="2090738"/>
          </a:xfrm>
          <a:solidFill>
            <a:srgbClr val="000000">
              <a:alpha val="70195"/>
            </a:srgbClr>
          </a:solidFill>
        </p:spPr>
        <p:txBody>
          <a:bodyPr/>
          <a:lstStyle/>
          <a:p>
            <a:pPr marL="487604" indent="-487604" eaLnBrk="1" hangingPunct="1">
              <a:defRPr/>
            </a:pPr>
            <a:r>
              <a:rPr lang="en-US" altLang="en-US" sz="2844" dirty="0"/>
              <a:t>In situ assessment of individual coral colonies along the 6 permanent 10 m transects</a:t>
            </a:r>
          </a:p>
          <a:p>
            <a:pPr marL="487604" indent="-487604" eaLnBrk="1" hangingPunct="1">
              <a:defRPr/>
            </a:pPr>
            <a:r>
              <a:rPr lang="en-US" altLang="en-US" sz="2844" dirty="0"/>
              <a:t>All light dependent stony corals assessed that intercept the line (“line intercept method”)</a:t>
            </a:r>
          </a:p>
          <a:p>
            <a:pPr marL="1056475" lvl="1" indent="-406337" eaLnBrk="1" hangingPunct="1">
              <a:defRPr/>
            </a:pPr>
            <a:endParaRPr lang="en-US" altLang="en-US" sz="2275" dirty="0"/>
          </a:p>
          <a:p>
            <a:pPr marL="487604" indent="-487604" eaLnBrk="1" hangingPunct="1">
              <a:defRPr/>
            </a:pPr>
            <a:endParaRPr lang="en-US" altLang="en-US" sz="2844" dirty="0"/>
          </a:p>
          <a:p>
            <a:pPr marL="487604" indent="-487604" eaLnBrk="1" hangingPunct="1">
              <a:defRPr/>
            </a:pPr>
            <a:endParaRPr lang="en-US" altLang="en-US" sz="2844" dirty="0"/>
          </a:p>
        </p:txBody>
      </p:sp>
      <p:sp>
        <p:nvSpPr>
          <p:cNvPr id="24579" name="TextBox 9"/>
          <p:cNvSpPr txBox="1">
            <a:spLocks noChangeArrowheads="1"/>
          </p:cNvSpPr>
          <p:nvPr/>
        </p:nvSpPr>
        <p:spPr bwMode="auto">
          <a:xfrm>
            <a:off x="127000" y="9218613"/>
            <a:ext cx="97472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1300277">
              <a:defRPr/>
            </a:pPr>
            <a:r>
              <a:rPr lang="en-US" altLang="en-US" sz="1422" dirty="0">
                <a:cs typeface="Arial" panose="020B0604020202020204" pitchFamily="34" charset="0"/>
              </a:rPr>
              <a:t>T. Smith</a:t>
            </a:r>
          </a:p>
        </p:txBody>
      </p:sp>
      <p:sp>
        <p:nvSpPr>
          <p:cNvPr id="24580" name="Title 8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0195"/>
            </a:srgbClr>
          </a:solidFill>
        </p:spPr>
        <p:txBody>
          <a:bodyPr/>
          <a:lstStyle/>
          <a:p>
            <a:pPr>
              <a:defRPr/>
            </a:pPr>
            <a:r>
              <a:rPr lang="en-US" altLang="en-US" sz="5119" dirty="0">
                <a:solidFill>
                  <a:srgbClr val="FFFF00"/>
                </a:solidFill>
              </a:rPr>
              <a:t>Methods: Coral Health Assessments</a:t>
            </a:r>
          </a:p>
        </p:txBody>
      </p:sp>
      <p:sp>
        <p:nvSpPr>
          <p:cNvPr id="51206" name="TextBox 8"/>
          <p:cNvSpPr txBox="1">
            <a:spLocks noChangeArrowheads="1"/>
          </p:cNvSpPr>
          <p:nvPr/>
        </p:nvSpPr>
        <p:spPr bwMode="auto">
          <a:xfrm>
            <a:off x="6062663" y="7326313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 sz="2800">
                <a:latin typeface="Calibri" panose="020F0502020204030204" pitchFamily="34" charset="0"/>
                <a:ea typeface="MS PGothic" panose="020B0600070205080204" pitchFamily="34" charset="-128"/>
              </a:rPr>
              <a:t>10 m</a:t>
            </a:r>
          </a:p>
        </p:txBody>
      </p:sp>
      <p:sp>
        <p:nvSpPr>
          <p:cNvPr id="51207" name="Oval 9"/>
          <p:cNvSpPr>
            <a:spLocks noChangeArrowheads="1"/>
          </p:cNvSpPr>
          <p:nvPr/>
        </p:nvSpPr>
        <p:spPr bwMode="auto">
          <a:xfrm>
            <a:off x="8786813" y="5484813"/>
            <a:ext cx="9906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08" name="Oval 10"/>
          <p:cNvSpPr>
            <a:spLocks noChangeArrowheads="1"/>
          </p:cNvSpPr>
          <p:nvPr/>
        </p:nvSpPr>
        <p:spPr bwMode="auto">
          <a:xfrm>
            <a:off x="1395413" y="6375400"/>
            <a:ext cx="1295400" cy="1066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09" name="Oval 11"/>
          <p:cNvSpPr>
            <a:spLocks noChangeArrowheads="1"/>
          </p:cNvSpPr>
          <p:nvPr/>
        </p:nvSpPr>
        <p:spPr bwMode="auto">
          <a:xfrm>
            <a:off x="2767013" y="5842000"/>
            <a:ext cx="1524000" cy="6858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0" name="Oval 12"/>
          <p:cNvSpPr>
            <a:spLocks noChangeArrowheads="1"/>
          </p:cNvSpPr>
          <p:nvPr/>
        </p:nvSpPr>
        <p:spPr bwMode="auto">
          <a:xfrm>
            <a:off x="4595813" y="5842000"/>
            <a:ext cx="838200" cy="990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1" name="Oval 13"/>
          <p:cNvSpPr>
            <a:spLocks noChangeArrowheads="1"/>
          </p:cNvSpPr>
          <p:nvPr/>
        </p:nvSpPr>
        <p:spPr bwMode="auto">
          <a:xfrm>
            <a:off x="7643813" y="6451600"/>
            <a:ext cx="609600" cy="609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2" name="Oval 14"/>
          <p:cNvSpPr>
            <a:spLocks noChangeArrowheads="1"/>
          </p:cNvSpPr>
          <p:nvPr/>
        </p:nvSpPr>
        <p:spPr bwMode="auto">
          <a:xfrm>
            <a:off x="9777413" y="6070600"/>
            <a:ext cx="609600" cy="990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3" name="Oval 15"/>
          <p:cNvSpPr>
            <a:spLocks noChangeArrowheads="1"/>
          </p:cNvSpPr>
          <p:nvPr/>
        </p:nvSpPr>
        <p:spPr bwMode="auto">
          <a:xfrm>
            <a:off x="3681413" y="6299200"/>
            <a:ext cx="838200" cy="685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4" name="Oval 16"/>
          <p:cNvSpPr>
            <a:spLocks noChangeArrowheads="1"/>
          </p:cNvSpPr>
          <p:nvPr/>
        </p:nvSpPr>
        <p:spPr bwMode="auto">
          <a:xfrm>
            <a:off x="8482013" y="6908800"/>
            <a:ext cx="914400" cy="914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5" name="Oval 17"/>
          <p:cNvSpPr>
            <a:spLocks noChangeArrowheads="1"/>
          </p:cNvSpPr>
          <p:nvPr/>
        </p:nvSpPr>
        <p:spPr bwMode="auto">
          <a:xfrm>
            <a:off x="11149013" y="5765800"/>
            <a:ext cx="11430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grpSp>
        <p:nvGrpSpPr>
          <p:cNvPr id="51216" name="Group 18"/>
          <p:cNvGrpSpPr>
            <a:grpSpLocks/>
          </p:cNvGrpSpPr>
          <p:nvPr/>
        </p:nvGrpSpPr>
        <p:grpSpPr bwMode="auto">
          <a:xfrm>
            <a:off x="1014413" y="6299200"/>
            <a:ext cx="10744200" cy="609600"/>
            <a:chOff x="1167606" y="3961606"/>
            <a:chExt cx="10744200" cy="609600"/>
          </a:xfrm>
        </p:grpSpPr>
        <p:cxnSp>
          <p:nvCxnSpPr>
            <p:cNvPr id="51228" name="Straight Connector 6"/>
            <p:cNvCxnSpPr>
              <a:cxnSpLocks noChangeShapeType="1"/>
            </p:cNvCxnSpPr>
            <p:nvPr/>
          </p:nvCxnSpPr>
          <p:spPr bwMode="auto">
            <a:xfrm rot="5400000">
              <a:off x="862806" y="4266406"/>
              <a:ext cx="6096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29" name="Straight Connector 7"/>
            <p:cNvCxnSpPr>
              <a:cxnSpLocks noChangeShapeType="1"/>
            </p:cNvCxnSpPr>
            <p:nvPr/>
          </p:nvCxnSpPr>
          <p:spPr bwMode="auto">
            <a:xfrm rot="5400000">
              <a:off x="11607006" y="4266406"/>
              <a:ext cx="6096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30" name="Straight Connector 2"/>
            <p:cNvCxnSpPr>
              <a:cxnSpLocks noChangeShapeType="1"/>
            </p:cNvCxnSpPr>
            <p:nvPr/>
          </p:nvCxnSpPr>
          <p:spPr bwMode="auto">
            <a:xfrm>
              <a:off x="1167606" y="4266406"/>
              <a:ext cx="107442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17" name="TextBox 20"/>
          <p:cNvSpPr txBox="1">
            <a:spLocks noChangeArrowheads="1"/>
          </p:cNvSpPr>
          <p:nvPr/>
        </p:nvSpPr>
        <p:spPr bwMode="auto">
          <a:xfrm>
            <a:off x="415925" y="6465888"/>
            <a:ext cx="484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>
                <a:ea typeface="MS PGothic" panose="020B0600070205080204" pitchFamily="34" charset="-128"/>
              </a:rPr>
              <a:t>start</a:t>
            </a:r>
          </a:p>
        </p:txBody>
      </p:sp>
      <p:sp>
        <p:nvSpPr>
          <p:cNvPr id="51218" name="TextBox 21"/>
          <p:cNvSpPr txBox="1">
            <a:spLocks noChangeArrowheads="1"/>
          </p:cNvSpPr>
          <p:nvPr/>
        </p:nvSpPr>
        <p:spPr bwMode="auto">
          <a:xfrm>
            <a:off x="11834813" y="6457950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>
                <a:ea typeface="MS PGothic" panose="020B0600070205080204" pitchFamily="34" charset="-128"/>
              </a:rPr>
              <a:t>end</a:t>
            </a:r>
          </a:p>
        </p:txBody>
      </p:sp>
      <p:sp>
        <p:nvSpPr>
          <p:cNvPr id="51219" name="Oval 16"/>
          <p:cNvSpPr>
            <a:spLocks noChangeArrowheads="1"/>
          </p:cNvSpPr>
          <p:nvPr/>
        </p:nvSpPr>
        <p:spPr bwMode="auto">
          <a:xfrm>
            <a:off x="5776913" y="6667500"/>
            <a:ext cx="5715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0" name="Oval 16"/>
          <p:cNvSpPr>
            <a:spLocks noChangeArrowheads="1"/>
          </p:cNvSpPr>
          <p:nvPr/>
        </p:nvSpPr>
        <p:spPr bwMode="auto">
          <a:xfrm>
            <a:off x="1697038" y="5556250"/>
            <a:ext cx="571500" cy="6223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1" name="Oval 11"/>
          <p:cNvSpPr>
            <a:spLocks noChangeArrowheads="1"/>
          </p:cNvSpPr>
          <p:nvPr/>
        </p:nvSpPr>
        <p:spPr bwMode="auto">
          <a:xfrm>
            <a:off x="5281613" y="5492750"/>
            <a:ext cx="1524000" cy="6858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2" name="Oval 12"/>
          <p:cNvSpPr>
            <a:spLocks noChangeArrowheads="1"/>
          </p:cNvSpPr>
          <p:nvPr/>
        </p:nvSpPr>
        <p:spPr bwMode="auto">
          <a:xfrm>
            <a:off x="7110413" y="5492750"/>
            <a:ext cx="8382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3" name="Oval 15"/>
          <p:cNvSpPr>
            <a:spLocks noChangeArrowheads="1"/>
          </p:cNvSpPr>
          <p:nvPr/>
        </p:nvSpPr>
        <p:spPr bwMode="auto">
          <a:xfrm>
            <a:off x="6196013" y="5949950"/>
            <a:ext cx="838200" cy="685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cxnSp>
        <p:nvCxnSpPr>
          <p:cNvPr id="51224" name="Straight Arrow Connector 27"/>
          <p:cNvCxnSpPr>
            <a:cxnSpLocks noChangeShapeType="1"/>
          </p:cNvCxnSpPr>
          <p:nvPr/>
        </p:nvCxnSpPr>
        <p:spPr bwMode="auto">
          <a:xfrm flipH="1">
            <a:off x="900113" y="7823200"/>
            <a:ext cx="10858500" cy="0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5" name="Oval 16"/>
          <p:cNvSpPr>
            <a:spLocks noChangeArrowheads="1"/>
          </p:cNvSpPr>
          <p:nvPr/>
        </p:nvSpPr>
        <p:spPr bwMode="auto">
          <a:xfrm>
            <a:off x="3357563" y="6743700"/>
            <a:ext cx="5715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6" name="Oval 16"/>
          <p:cNvSpPr>
            <a:spLocks noChangeArrowheads="1"/>
          </p:cNvSpPr>
          <p:nvPr/>
        </p:nvSpPr>
        <p:spPr bwMode="auto">
          <a:xfrm>
            <a:off x="10361613" y="6743700"/>
            <a:ext cx="13208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7" name="Oval 13"/>
          <p:cNvSpPr>
            <a:spLocks noChangeArrowheads="1"/>
          </p:cNvSpPr>
          <p:nvPr/>
        </p:nvSpPr>
        <p:spPr bwMode="auto">
          <a:xfrm>
            <a:off x="5422900" y="4122738"/>
            <a:ext cx="609600" cy="609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8194" name="Picture 2" descr="Box Plot (Definition, Parts, Distribution, Applications &amp; Examples)">
            <a:extLst>
              <a:ext uri="{FF2B5EF4-FFF2-40B4-BE49-F238E27FC236}">
                <a16:creationId xmlns:a16="http://schemas.microsoft.com/office/drawing/2014/main" id="{D611302D-4F7B-70B8-48FF-2D5A268A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06" y="9600406"/>
            <a:ext cx="75438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1745B-EF52-BFAD-5F4B-158F19EF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1" y="1850845"/>
            <a:ext cx="10626118" cy="1945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5B6A8-360A-6274-9028-C85827AF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1" y="3773632"/>
            <a:ext cx="106091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376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1745B-EF52-BFAD-5F4B-158F19EF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2" y="1675606"/>
            <a:ext cx="10626118" cy="1945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A2B44-4E26-097A-2E18-38FF3DBA3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0" r="20042" b="27812"/>
          <a:stretch/>
        </p:blipFill>
        <p:spPr>
          <a:xfrm>
            <a:off x="484693" y="3986999"/>
            <a:ext cx="3229133" cy="1841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FD7D4-98B4-0152-1920-B94085DB6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806" y="6130781"/>
            <a:ext cx="7772400" cy="29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CD7DD-E14D-4202-E719-E51971FF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2" y="1675604"/>
            <a:ext cx="10995147" cy="750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F84A8-122B-E239-65FA-8A4E28302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52" y="1675603"/>
            <a:ext cx="10928374" cy="75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7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8" descr="Reef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95250"/>
            <a:ext cx="12749213" cy="95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2708275"/>
            <a:ext cx="11053763" cy="3233738"/>
          </a:xfrm>
          <a:solidFill>
            <a:srgbClr val="000000">
              <a:alpha val="70195"/>
            </a:srgbClr>
          </a:solidFill>
        </p:spPr>
        <p:txBody>
          <a:bodyPr/>
          <a:lstStyle/>
          <a:p>
            <a:pPr marL="487604" indent="-487604" eaLnBrk="1" hangingPunct="1">
              <a:defRPr/>
            </a:pPr>
            <a:r>
              <a:rPr lang="en-US" altLang="en-US" sz="2844" dirty="0"/>
              <a:t>Corals that intercept the line are identified to species or genus, sized (length, width, height)</a:t>
            </a:r>
          </a:p>
          <a:p>
            <a:pPr marL="487604" indent="-487604" eaLnBrk="1" hangingPunct="1">
              <a:defRPr/>
            </a:pPr>
            <a:r>
              <a:rPr lang="en-US" altLang="en-US" sz="2844" dirty="0"/>
              <a:t>Assessed for: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Bleaching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Disease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Partial mortality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Interactions with other organisms</a:t>
            </a:r>
          </a:p>
          <a:p>
            <a:pPr marL="1056475" lvl="1" indent="-406337" eaLnBrk="1" hangingPunct="1">
              <a:defRPr/>
            </a:pPr>
            <a:endParaRPr lang="en-US" altLang="en-US" sz="2275" dirty="0"/>
          </a:p>
          <a:p>
            <a:pPr marL="487604" indent="-487604" eaLnBrk="1" hangingPunct="1">
              <a:defRPr/>
            </a:pPr>
            <a:endParaRPr lang="en-US" altLang="en-US" sz="2844" dirty="0"/>
          </a:p>
          <a:p>
            <a:pPr marL="487604" indent="-487604" eaLnBrk="1" hangingPunct="1">
              <a:defRPr/>
            </a:pPr>
            <a:endParaRPr lang="en-US" altLang="en-US" sz="2844" dirty="0"/>
          </a:p>
        </p:txBody>
      </p:sp>
      <p:sp>
        <p:nvSpPr>
          <p:cNvPr id="24579" name="TextBox 9"/>
          <p:cNvSpPr txBox="1">
            <a:spLocks noChangeArrowheads="1"/>
          </p:cNvSpPr>
          <p:nvPr/>
        </p:nvSpPr>
        <p:spPr bwMode="auto">
          <a:xfrm>
            <a:off x="127000" y="9218613"/>
            <a:ext cx="97472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1300277">
              <a:defRPr/>
            </a:pPr>
            <a:r>
              <a:rPr lang="en-US" altLang="en-US" sz="1422" dirty="0">
                <a:cs typeface="Arial" panose="020B0604020202020204" pitchFamily="34" charset="0"/>
              </a:rPr>
              <a:t>T. Smith</a:t>
            </a:r>
          </a:p>
        </p:txBody>
      </p:sp>
      <p:sp>
        <p:nvSpPr>
          <p:cNvPr id="24580" name="Title 8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0195"/>
            </a:srgbClr>
          </a:solidFill>
        </p:spPr>
        <p:txBody>
          <a:bodyPr/>
          <a:lstStyle/>
          <a:p>
            <a:pPr>
              <a:defRPr/>
            </a:pPr>
            <a:r>
              <a:rPr lang="en-US" altLang="en-US" sz="5119"/>
              <a:t>Methods: Coral Health Assessments</a:t>
            </a:r>
          </a:p>
        </p:txBody>
      </p:sp>
      <p:pic>
        <p:nvPicPr>
          <p:cNvPr id="52230" name="Picture 1" descr="Pic_Sampling_SaltRiverShallow_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63" y="5103813"/>
            <a:ext cx="5257800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2"/>
          <p:cNvSpPr txBox="1">
            <a:spLocks noChangeArrowheads="1"/>
          </p:cNvSpPr>
          <p:nvPr/>
        </p:nvSpPr>
        <p:spPr bwMode="auto">
          <a:xfrm>
            <a:off x="100013" y="-1588"/>
            <a:ext cx="6705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029" altLang="en-US" sz="3200">
                <a:solidFill>
                  <a:srgbClr val="FFFF00"/>
                </a:solidFill>
                <a:latin typeface="Calibri" panose="020F0502020204030204" pitchFamily="34" charset="0"/>
              </a:rPr>
              <a:t>Coral health assessments database</a:t>
            </a:r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100013" y="584200"/>
            <a:ext cx="1158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029" altLang="en-US" sz="2800">
                <a:latin typeface="Calibri" panose="020F0502020204030204" pitchFamily="34" charset="0"/>
              </a:rPr>
              <a:t>All colonies assessed for species, size, and health information</a:t>
            </a:r>
          </a:p>
          <a:p>
            <a:pPr eaLnBrk="1" hangingPunct="1"/>
            <a:r>
              <a:rPr lang="en-029" altLang="en-US" sz="2800">
                <a:latin typeface="Calibri" panose="020F0502020204030204" pitchFamily="34" charset="0"/>
              </a:rPr>
              <a:t>Each row is a </a:t>
            </a:r>
            <a:r>
              <a:rPr lang="en-029" altLang="en-US" sz="2800" u="sng">
                <a:latin typeface="Calibri" panose="020F0502020204030204" pitchFamily="34" charset="0"/>
              </a:rPr>
              <a:t>coral colony</a:t>
            </a:r>
            <a:r>
              <a:rPr lang="en-029" altLang="en-US" sz="2800">
                <a:latin typeface="Calibri" panose="020F0502020204030204" pitchFamily="34" charset="0"/>
              </a:rPr>
              <a:t> that was assessed</a:t>
            </a:r>
          </a:p>
        </p:txBody>
      </p:sp>
      <p:pic>
        <p:nvPicPr>
          <p:cNvPr id="5325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35113"/>
            <a:ext cx="11760200" cy="821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7FD0-ECA9-71DA-9488-4E882A60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this weeks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7CB48-6EAC-B126-7FC9-44D485EF7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3197"/>
              </p:ext>
            </p:extLst>
          </p:nvPr>
        </p:nvGraphicFramePr>
        <p:xfrm>
          <a:off x="650875" y="2282825"/>
          <a:ext cx="11701463" cy="643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8010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3411-12EE-44B2-8140-A1D56D13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917" y="2051137"/>
            <a:ext cx="11262167" cy="7422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550" b="0" dirty="0">
                <a:solidFill>
                  <a:schemeClr val="bg1"/>
                </a:solidFill>
              </a:rPr>
              <a:t>Why they are useful: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summarize the characteristics of our data/observations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form the initial step in a statistical analysis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information about the centrality (e.g., mean, median)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information about the variability (e.g.,  variance, standard deviation)</a:t>
            </a:r>
          </a:p>
          <a:p>
            <a:pPr marL="507921" indent="-507921">
              <a:spcBef>
                <a:spcPts val="3413"/>
              </a:spcBef>
              <a:buNone/>
            </a:pPr>
            <a:endParaRPr lang="en-GB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3E25A-9E88-657C-A413-F1A39A47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55807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">
      <a:dk1>
        <a:srgbClr val="FFFF00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3165</TotalTime>
  <Words>1841</Words>
  <Application>Microsoft Macintosh PowerPoint</Application>
  <PresentationFormat>Custom</PresentationFormat>
  <Paragraphs>383</Paragraphs>
  <Slides>52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MS PGothic</vt:lpstr>
      <vt:lpstr>Arial</vt:lpstr>
      <vt:lpstr>Arial</vt:lpstr>
      <vt:lpstr>Calibri</vt:lpstr>
      <vt:lpstr>Cambria Math</vt:lpstr>
      <vt:lpstr>Comic Sans MS</vt:lpstr>
      <vt:lpstr>Gill Sans</vt:lpstr>
      <vt:lpstr>Gill Sans MT</vt:lpstr>
      <vt:lpstr>system-ui</vt:lpstr>
      <vt:lpstr>Times New Roman</vt:lpstr>
      <vt:lpstr>Office Theme</vt:lpstr>
      <vt:lpstr>2_Office Theme</vt:lpstr>
      <vt:lpstr>PowerPoint Presentation</vt:lpstr>
      <vt:lpstr>PowerPoint Presentation</vt:lpstr>
      <vt:lpstr>US Virgin Islands Territorial Coral Reef Monitoring Program (TCRMP) 2002-present</vt:lpstr>
      <vt:lpstr>2017 Post-hurricane assessments at 6 TCRMP sites</vt:lpstr>
      <vt:lpstr>Methods: Coral Health Assessments</vt:lpstr>
      <vt:lpstr>Methods: Coral Health Assessments</vt:lpstr>
      <vt:lpstr>PowerPoint Presentation</vt:lpstr>
      <vt:lpstr>this weeks content</vt:lpstr>
      <vt:lpstr>descriptive statistics</vt:lpstr>
      <vt:lpstr>PowerPoint Presentation</vt:lpstr>
      <vt:lpstr>descriptive statistics</vt:lpstr>
      <vt:lpstr>descriptive statistics</vt:lpstr>
      <vt:lpstr>descriptive statistics</vt:lpstr>
      <vt:lpstr>descriptive statistics</vt:lpstr>
      <vt:lpstr>descriptive statistics</vt:lpstr>
      <vt:lpstr>PowerPoint Presentation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PowerPoint Presentation</vt:lpstr>
      <vt:lpstr>descriptive statistics</vt:lpstr>
      <vt:lpstr>descriptive statistics</vt:lpstr>
      <vt:lpstr>descriptive statistics</vt:lpstr>
      <vt:lpstr>PowerPoint Presentation</vt:lpstr>
      <vt:lpstr>PowerPoint Presentation</vt:lpstr>
      <vt:lpstr>descriptive statistics</vt:lpstr>
      <vt:lpstr>visualizing data</vt:lpstr>
      <vt:lpstr>visualizing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 requirements</vt:lpstr>
      <vt:lpstr>the good, the bad </vt:lpstr>
      <vt:lpstr>the ugly</vt:lpstr>
      <vt:lpstr>the misleading</vt:lpstr>
      <vt:lpstr>the misleading</vt:lpstr>
      <vt:lpstr>PowerPoint Presentation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types of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Tony D'Andrea</dc:creator>
  <cp:lastModifiedBy>Lauren Olinger</cp:lastModifiedBy>
  <cp:revision>156</cp:revision>
  <cp:lastPrinted>2018-08-21T19:40:53Z</cp:lastPrinted>
  <dcterms:created xsi:type="dcterms:W3CDTF">1601-01-01T00:00:00Z</dcterms:created>
  <dcterms:modified xsi:type="dcterms:W3CDTF">2024-08-27T23:27:57Z</dcterms:modified>
</cp:coreProperties>
</file>